
<file path=[Content_Types].xml><?xml version="1.0" encoding="utf-8"?>
<Types xmlns="http://schemas.openxmlformats.org/package/2006/content-types">
  <Default Extension="mp3" ContentType="audio/mpeg"/>
  <Default Extension="png" ContentType="image/png"/>
  <Default Extension="jpeg" ContentType="image/jpeg"/>
  <Default Extension="rels" ContentType="application/vnd.openxmlformats-package.relationships+xml"/>
  <Default Extension="xml" ContentType="application/xml"/>
  <Default Extension="xlsx" ContentType="application/vnd.openxmlformats-officedocument.spreadsheetml.sheet"/>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charts/chart4.xml" ContentType="application/vnd.openxmlformats-officedocument.drawingml.chart+xml"/>
  <Override PartName="/ppt/charts/style4.xml" ContentType="application/vnd.ms-office.chartstyle+xml"/>
  <Override PartName="/ppt/charts/colors4.xml" ContentType="application/vnd.ms-office.chartcolorstyle+xml"/>
  <Override PartName="/ppt/charts/chart5.xml" ContentType="application/vnd.openxmlformats-officedocument.drawingml.chart+xml"/>
  <Override PartName="/ppt/charts/style5.xml" ContentType="application/vnd.ms-office.chartstyle+xml"/>
  <Override PartName="/ppt/charts/colors5.xml" ContentType="application/vnd.ms-office.chartcolorstyle+xml"/>
  <Override PartName="/ppt/charts/chart6.xml" ContentType="application/vnd.openxmlformats-officedocument.drawingml.chart+xml"/>
  <Override PartName="/ppt/charts/style6.xml" ContentType="application/vnd.ms-office.chartstyle+xml"/>
  <Override PartName="/ppt/charts/colors6.xml" ContentType="application/vnd.ms-office.chartcolorstyle+xml"/>
  <Override PartName="/ppt/charts/chart7.xml" ContentType="application/vnd.openxmlformats-officedocument.drawingml.chart+xml"/>
  <Override PartName="/ppt/charts/style7.xml" ContentType="application/vnd.ms-office.chartstyle+xml"/>
  <Override PartName="/ppt/charts/colors7.xml" ContentType="application/vnd.ms-office.chartcolorstyle+xml"/>
  <Override PartName="/ppt/charts/chart8.xml" ContentType="application/vnd.openxmlformats-officedocument.drawingml.chart+xml"/>
  <Override PartName="/ppt/charts/style8.xml" ContentType="application/vnd.ms-office.chartstyle+xml"/>
  <Override PartName="/ppt/charts/colors8.xml" ContentType="application/vnd.ms-office.chartcolorstyle+xml"/>
  <Override PartName="/ppt/charts/chart9.xml" ContentType="application/vnd.openxmlformats-officedocument.drawingml.chart+xml"/>
  <Override PartName="/ppt/charts/style9.xml" ContentType="application/vnd.ms-office.chartstyle+xml"/>
  <Override PartName="/ppt/charts/colors9.xml" ContentType="application/vnd.ms-office.chartcolorstyle+xml"/>
  <Override PartName="/ppt/charts/chart10.xml" ContentType="application/vnd.openxmlformats-officedocument.drawingml.chart+xml"/>
  <Override PartName="/ppt/charts/style10.xml" ContentType="application/vnd.ms-office.chartstyle+xml"/>
  <Override PartName="/ppt/charts/colors10.xml" ContentType="application/vnd.ms-office.chartcolorstyle+xml"/>
  <Override PartName="/ppt/charts/chart11.xml" ContentType="application/vnd.openxmlformats-officedocument.drawingml.chart+xml"/>
  <Override PartName="/ppt/charts/style11.xml" ContentType="application/vnd.ms-office.chartstyle+xml"/>
  <Override PartName="/ppt/charts/colors11.xml" ContentType="application/vnd.ms-office.chartcolorstyle+xml"/>
  <Override PartName="/ppt/charts/chart12.xml" ContentType="application/vnd.openxmlformats-officedocument.drawingml.chart+xml"/>
  <Override PartName="/ppt/charts/style12.xml" ContentType="application/vnd.ms-office.chartstyle+xml"/>
  <Override PartName="/ppt/charts/colors12.xml" ContentType="application/vnd.ms-office.chartcolorstyle+xml"/>
  <Override PartName="/ppt/charts/chart13.xml" ContentType="application/vnd.openxmlformats-officedocument.drawingml.chart+xml"/>
  <Override PartName="/ppt/charts/style13.xml" ContentType="application/vnd.ms-office.chartstyle+xml"/>
  <Override PartName="/ppt/charts/colors13.xml" ContentType="application/vnd.ms-office.chartcolorstyle+xml"/>
  <Override PartName="/ppt/charts/chart14.xml" ContentType="application/vnd.openxmlformats-officedocument.drawingml.chart+xml"/>
  <Override PartName="/ppt/charts/style14.xml" ContentType="application/vnd.ms-office.chartstyle+xml"/>
  <Override PartName="/ppt/charts/colors14.xml" ContentType="application/vnd.ms-office.chartcolorstyle+xml"/>
  <Override PartName="/ppt/charts/chart15.xml" ContentType="application/vnd.openxmlformats-officedocument.drawingml.chart+xml"/>
  <Override PartName="/ppt/charts/style15.xml" ContentType="application/vnd.ms-office.chartstyle+xml"/>
  <Override PartName="/ppt/charts/colors15.xml" ContentType="application/vnd.ms-office.chartcolorstyle+xml"/>
  <Override PartName="/ppt/charts/chart16.xml" ContentType="application/vnd.openxmlformats-officedocument.drawingml.chart+xml"/>
  <Override PartName="/ppt/charts/style16.xml" ContentType="application/vnd.ms-office.chartstyle+xml"/>
  <Override PartName="/ppt/charts/colors16.xml" ContentType="application/vnd.ms-office.chartcolorstyle+xml"/>
  <Override PartName="/ppt/charts/chart17.xml" ContentType="application/vnd.openxmlformats-officedocument.drawingml.chart+xml"/>
  <Override PartName="/ppt/charts/style17.xml" ContentType="application/vnd.ms-office.chartstyle+xml"/>
  <Override PartName="/ppt/charts/colors17.xml" ContentType="application/vnd.ms-office.chartcolorstyle+xml"/>
  <Override PartName="/ppt/charts/chart18.xml" ContentType="application/vnd.openxmlformats-officedocument.drawingml.chart+xml"/>
  <Override PartName="/ppt/charts/style18.xml" ContentType="application/vnd.ms-office.chartstyle+xml"/>
  <Override PartName="/ppt/charts/colors18.xml" ContentType="application/vnd.ms-office.chartcolorstyle+xml"/>
  <Override PartName="/ppt/charts/chart19.xml" ContentType="application/vnd.openxmlformats-officedocument.drawingml.chart+xml"/>
  <Override PartName="/ppt/charts/style19.xml" ContentType="application/vnd.ms-office.chartstyle+xml"/>
  <Override PartName="/ppt/charts/colors19.xml" ContentType="application/vnd.ms-office.chartcolorstyle+xml"/>
  <Override PartName="/ppt/charts/chart20.xml" ContentType="application/vnd.openxmlformats-officedocument.drawingml.chart+xml"/>
  <Override PartName="/ppt/charts/style20.xml" ContentType="application/vnd.ms-office.chartstyle+xml"/>
  <Override PartName="/ppt/charts/colors20.xml" ContentType="application/vnd.ms-office.chartcolorstyle+xml"/>
  <Override PartName="/ppt/charts/chart21.xml" ContentType="application/vnd.openxmlformats-officedocument.drawingml.chart+xml"/>
  <Override PartName="/ppt/charts/style21.xml" ContentType="application/vnd.ms-office.chartstyle+xml"/>
  <Override PartName="/ppt/charts/colors21.xml" ContentType="application/vnd.ms-office.chartcolorstyle+xml"/>
  <Override PartName="/ppt/charts/chart22.xml" ContentType="application/vnd.openxmlformats-officedocument.drawingml.chart+xml"/>
  <Override PartName="/ppt/charts/style22.xml" ContentType="application/vnd.ms-office.chartstyle+xml"/>
  <Override PartName="/ppt/charts/colors22.xml" ContentType="application/vnd.ms-office.chartcolorstyle+xml"/>
  <Override PartName="/ppt/charts/chart23.xml" ContentType="application/vnd.openxmlformats-officedocument.drawingml.chart+xml"/>
  <Override PartName="/ppt/charts/style23.xml" ContentType="application/vnd.ms-office.chartstyle+xml"/>
  <Override PartName="/ppt/charts/colors23.xml" ContentType="application/vnd.ms-office.chartcolorstyle+xml"/>
  <Override PartName="/ppt/charts/chart24.xml" ContentType="application/vnd.openxmlformats-officedocument.drawingml.chart+xml"/>
  <Override PartName="/ppt/charts/chart25.xml" ContentType="application/vnd.openxmlformats-officedocument.drawingml.chart+xml"/>
  <Override PartName="/ppt/charts/chart26.xml" ContentType="application/vnd.openxmlformats-officedocument.drawingml.chart+xml"/>
  <Override PartName="/ppt/charts/style24.xml" ContentType="application/vnd.ms-office.chartstyle+xml"/>
  <Override PartName="/ppt/charts/colors24.xml" ContentType="application/vnd.ms-office.chartcolorstyl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5"/>
  </p:notesMasterIdLst>
  <p:sldIdLst>
    <p:sldId id="256" r:id="rId2"/>
    <p:sldId id="264" r:id="rId3"/>
    <p:sldId id="261" r:id="rId4"/>
    <p:sldId id="260" r:id="rId5"/>
    <p:sldId id="268" r:id="rId6"/>
    <p:sldId id="262" r:id="rId7"/>
    <p:sldId id="263" r:id="rId8"/>
    <p:sldId id="266" r:id="rId9"/>
    <p:sldId id="265" r:id="rId10"/>
    <p:sldId id="267" r:id="rId11"/>
    <p:sldId id="257" r:id="rId12"/>
    <p:sldId id="258" r:id="rId13"/>
    <p:sldId id="259" r:id="rId14"/>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3296810-A885-4BE3-A3E7-6D5BEEA58F35}" styleName="中度样式 2 - 强调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07" d="100"/>
          <a:sy n="107" d="100"/>
        </p:scale>
        <p:origin x="594" y="9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___1.xlsx"/><Relationship Id="rId2" Type="http://schemas.microsoft.com/office/2011/relationships/chartColorStyle" Target="colors1.xml"/><Relationship Id="rId1" Type="http://schemas.microsoft.com/office/2011/relationships/chartStyle" Target="style1.xml"/></Relationships>
</file>

<file path=ppt/charts/_rels/chart10.xml.rels><?xml version="1.0" encoding="UTF-8" standalone="yes"?>
<Relationships xmlns="http://schemas.openxmlformats.org/package/2006/relationships"><Relationship Id="rId3" Type="http://schemas.openxmlformats.org/officeDocument/2006/relationships/package" Target="../embeddings/Microsoft_Excel____10.xlsx"/><Relationship Id="rId2" Type="http://schemas.microsoft.com/office/2011/relationships/chartColorStyle" Target="colors10.xml"/><Relationship Id="rId1" Type="http://schemas.microsoft.com/office/2011/relationships/chartStyle" Target="style10.xml"/></Relationships>
</file>

<file path=ppt/charts/_rels/chart11.xml.rels><?xml version="1.0" encoding="UTF-8" standalone="yes"?>
<Relationships xmlns="http://schemas.openxmlformats.org/package/2006/relationships"><Relationship Id="rId3" Type="http://schemas.openxmlformats.org/officeDocument/2006/relationships/package" Target="../embeddings/Microsoft_Excel____11.xlsx"/><Relationship Id="rId2" Type="http://schemas.microsoft.com/office/2011/relationships/chartColorStyle" Target="colors11.xml"/><Relationship Id="rId1" Type="http://schemas.microsoft.com/office/2011/relationships/chartStyle" Target="style11.xml"/></Relationships>
</file>

<file path=ppt/charts/_rels/chart12.xml.rels><?xml version="1.0" encoding="UTF-8" standalone="yes"?>
<Relationships xmlns="http://schemas.openxmlformats.org/package/2006/relationships"><Relationship Id="rId3" Type="http://schemas.openxmlformats.org/officeDocument/2006/relationships/package" Target="../embeddings/Microsoft_Excel____12.xlsx"/><Relationship Id="rId2" Type="http://schemas.microsoft.com/office/2011/relationships/chartColorStyle" Target="colors12.xml"/><Relationship Id="rId1" Type="http://schemas.microsoft.com/office/2011/relationships/chartStyle" Target="style12.xml"/></Relationships>
</file>

<file path=ppt/charts/_rels/chart13.xml.rels><?xml version="1.0" encoding="UTF-8" standalone="yes"?>
<Relationships xmlns="http://schemas.openxmlformats.org/package/2006/relationships"><Relationship Id="rId3" Type="http://schemas.openxmlformats.org/officeDocument/2006/relationships/package" Target="../embeddings/Microsoft_Excel____13.xlsx"/><Relationship Id="rId2" Type="http://schemas.microsoft.com/office/2011/relationships/chartColorStyle" Target="colors13.xml"/><Relationship Id="rId1" Type="http://schemas.microsoft.com/office/2011/relationships/chartStyle" Target="style13.xml"/></Relationships>
</file>

<file path=ppt/charts/_rels/chart14.xml.rels><?xml version="1.0" encoding="UTF-8" standalone="yes"?>
<Relationships xmlns="http://schemas.openxmlformats.org/package/2006/relationships"><Relationship Id="rId3" Type="http://schemas.openxmlformats.org/officeDocument/2006/relationships/package" Target="../embeddings/Microsoft_Excel____14.xlsx"/><Relationship Id="rId2" Type="http://schemas.microsoft.com/office/2011/relationships/chartColorStyle" Target="colors14.xml"/><Relationship Id="rId1" Type="http://schemas.microsoft.com/office/2011/relationships/chartStyle" Target="style14.xml"/></Relationships>
</file>

<file path=ppt/charts/_rels/chart15.xml.rels><?xml version="1.0" encoding="UTF-8" standalone="yes"?>
<Relationships xmlns="http://schemas.openxmlformats.org/package/2006/relationships"><Relationship Id="rId3" Type="http://schemas.openxmlformats.org/officeDocument/2006/relationships/package" Target="../embeddings/Microsoft_Excel____15.xlsx"/><Relationship Id="rId2" Type="http://schemas.microsoft.com/office/2011/relationships/chartColorStyle" Target="colors15.xml"/><Relationship Id="rId1" Type="http://schemas.microsoft.com/office/2011/relationships/chartStyle" Target="style15.xml"/></Relationships>
</file>

<file path=ppt/charts/_rels/chart16.xml.rels><?xml version="1.0" encoding="UTF-8" standalone="yes"?>
<Relationships xmlns="http://schemas.openxmlformats.org/package/2006/relationships"><Relationship Id="rId3" Type="http://schemas.openxmlformats.org/officeDocument/2006/relationships/package" Target="../embeddings/Microsoft_Excel____16.xlsx"/><Relationship Id="rId2" Type="http://schemas.microsoft.com/office/2011/relationships/chartColorStyle" Target="colors16.xml"/><Relationship Id="rId1" Type="http://schemas.microsoft.com/office/2011/relationships/chartStyle" Target="style16.xml"/></Relationships>
</file>

<file path=ppt/charts/_rels/chart17.xml.rels><?xml version="1.0" encoding="UTF-8" standalone="yes"?>
<Relationships xmlns="http://schemas.openxmlformats.org/package/2006/relationships"><Relationship Id="rId3" Type="http://schemas.openxmlformats.org/officeDocument/2006/relationships/package" Target="../embeddings/Microsoft_Excel____17.xlsx"/><Relationship Id="rId2" Type="http://schemas.microsoft.com/office/2011/relationships/chartColorStyle" Target="colors17.xml"/><Relationship Id="rId1" Type="http://schemas.microsoft.com/office/2011/relationships/chartStyle" Target="style17.xml"/></Relationships>
</file>

<file path=ppt/charts/_rels/chart18.xml.rels><?xml version="1.0" encoding="UTF-8" standalone="yes"?>
<Relationships xmlns="http://schemas.openxmlformats.org/package/2006/relationships"><Relationship Id="rId3" Type="http://schemas.openxmlformats.org/officeDocument/2006/relationships/package" Target="../embeddings/Microsoft_Excel____18.xlsx"/><Relationship Id="rId2" Type="http://schemas.microsoft.com/office/2011/relationships/chartColorStyle" Target="colors18.xml"/><Relationship Id="rId1" Type="http://schemas.microsoft.com/office/2011/relationships/chartStyle" Target="style18.xml"/></Relationships>
</file>

<file path=ppt/charts/_rels/chart19.xml.rels><?xml version="1.0" encoding="UTF-8" standalone="yes"?>
<Relationships xmlns="http://schemas.openxmlformats.org/package/2006/relationships"><Relationship Id="rId3" Type="http://schemas.openxmlformats.org/officeDocument/2006/relationships/package" Target="../embeddings/Microsoft_Excel____19.xlsx"/><Relationship Id="rId2" Type="http://schemas.microsoft.com/office/2011/relationships/chartColorStyle" Target="colors19.xml"/><Relationship Id="rId1" Type="http://schemas.microsoft.com/office/2011/relationships/chartStyle" Target="style19.xml"/></Relationships>
</file>

<file path=ppt/charts/_rels/chart2.xml.rels><?xml version="1.0" encoding="UTF-8" standalone="yes"?>
<Relationships xmlns="http://schemas.openxmlformats.org/package/2006/relationships"><Relationship Id="rId3" Type="http://schemas.openxmlformats.org/officeDocument/2006/relationships/package" Target="../embeddings/Microsoft_Excel____2.xlsx"/><Relationship Id="rId2" Type="http://schemas.microsoft.com/office/2011/relationships/chartColorStyle" Target="colors2.xml"/><Relationship Id="rId1" Type="http://schemas.microsoft.com/office/2011/relationships/chartStyle" Target="style2.xml"/></Relationships>
</file>

<file path=ppt/charts/_rels/chart20.xml.rels><?xml version="1.0" encoding="UTF-8" standalone="yes"?>
<Relationships xmlns="http://schemas.openxmlformats.org/package/2006/relationships"><Relationship Id="rId3" Type="http://schemas.openxmlformats.org/officeDocument/2006/relationships/package" Target="../embeddings/Microsoft_Excel____20.xlsx"/><Relationship Id="rId2" Type="http://schemas.microsoft.com/office/2011/relationships/chartColorStyle" Target="colors20.xml"/><Relationship Id="rId1" Type="http://schemas.microsoft.com/office/2011/relationships/chartStyle" Target="style20.xml"/></Relationships>
</file>

<file path=ppt/charts/_rels/chart21.xml.rels><?xml version="1.0" encoding="UTF-8" standalone="yes"?>
<Relationships xmlns="http://schemas.openxmlformats.org/package/2006/relationships"><Relationship Id="rId3" Type="http://schemas.openxmlformats.org/officeDocument/2006/relationships/package" Target="../embeddings/Microsoft_Excel____21.xlsx"/><Relationship Id="rId2" Type="http://schemas.microsoft.com/office/2011/relationships/chartColorStyle" Target="colors21.xml"/><Relationship Id="rId1" Type="http://schemas.microsoft.com/office/2011/relationships/chartStyle" Target="style21.xml"/></Relationships>
</file>

<file path=ppt/charts/_rels/chart22.xml.rels><?xml version="1.0" encoding="UTF-8" standalone="yes"?>
<Relationships xmlns="http://schemas.openxmlformats.org/package/2006/relationships"><Relationship Id="rId3" Type="http://schemas.openxmlformats.org/officeDocument/2006/relationships/package" Target="../embeddings/Microsoft_Excel____22.xlsx"/><Relationship Id="rId2" Type="http://schemas.microsoft.com/office/2011/relationships/chartColorStyle" Target="colors22.xml"/><Relationship Id="rId1" Type="http://schemas.microsoft.com/office/2011/relationships/chartStyle" Target="style22.xml"/></Relationships>
</file>

<file path=ppt/charts/_rels/chart23.xml.rels><?xml version="1.0" encoding="UTF-8" standalone="yes"?>
<Relationships xmlns="http://schemas.openxmlformats.org/package/2006/relationships"><Relationship Id="rId3" Type="http://schemas.openxmlformats.org/officeDocument/2006/relationships/package" Target="../embeddings/Microsoft_Excel____23.xlsx"/><Relationship Id="rId2" Type="http://schemas.microsoft.com/office/2011/relationships/chartColorStyle" Target="colors23.xml"/><Relationship Id="rId1" Type="http://schemas.microsoft.com/office/2011/relationships/chartStyle" Target="style23.xml"/></Relationships>
</file>

<file path=ppt/charts/_rels/chart24.xml.rels><?xml version="1.0" encoding="UTF-8" standalone="yes"?>
<Relationships xmlns="http://schemas.openxmlformats.org/package/2006/relationships"><Relationship Id="rId1" Type="http://schemas.openxmlformats.org/officeDocument/2006/relationships/package" Target="../embeddings/Microsoft_Excel____24.xlsx"/></Relationships>
</file>

<file path=ppt/charts/_rels/chart25.xml.rels><?xml version="1.0" encoding="UTF-8" standalone="yes"?>
<Relationships xmlns="http://schemas.openxmlformats.org/package/2006/relationships"><Relationship Id="rId1" Type="http://schemas.openxmlformats.org/officeDocument/2006/relationships/package" Target="../embeddings/Microsoft_Excel____25.xlsx"/></Relationships>
</file>

<file path=ppt/charts/_rels/chart26.xml.rels><?xml version="1.0" encoding="UTF-8" standalone="yes"?>
<Relationships xmlns="http://schemas.openxmlformats.org/package/2006/relationships"><Relationship Id="rId3" Type="http://schemas.openxmlformats.org/officeDocument/2006/relationships/package" Target="../embeddings/Microsoft_Excel____26.xlsx"/><Relationship Id="rId2" Type="http://schemas.microsoft.com/office/2011/relationships/chartColorStyle" Target="colors24.xml"/><Relationship Id="rId1" Type="http://schemas.microsoft.com/office/2011/relationships/chartStyle" Target="style24.xml"/></Relationships>
</file>

<file path=ppt/charts/_rels/chart3.xml.rels><?xml version="1.0" encoding="UTF-8" standalone="yes"?>
<Relationships xmlns="http://schemas.openxmlformats.org/package/2006/relationships"><Relationship Id="rId3" Type="http://schemas.openxmlformats.org/officeDocument/2006/relationships/package" Target="../embeddings/Microsoft_Excel____3.xlsx"/><Relationship Id="rId2" Type="http://schemas.microsoft.com/office/2011/relationships/chartColorStyle" Target="colors3.xml"/><Relationship Id="rId1" Type="http://schemas.microsoft.com/office/2011/relationships/chartStyle" Target="style3.xml"/></Relationships>
</file>

<file path=ppt/charts/_rels/chart4.xml.rels><?xml version="1.0" encoding="UTF-8" standalone="yes"?>
<Relationships xmlns="http://schemas.openxmlformats.org/package/2006/relationships"><Relationship Id="rId3" Type="http://schemas.openxmlformats.org/officeDocument/2006/relationships/package" Target="../embeddings/Microsoft_Excel____4.xlsx"/><Relationship Id="rId2" Type="http://schemas.microsoft.com/office/2011/relationships/chartColorStyle" Target="colors4.xml"/><Relationship Id="rId1" Type="http://schemas.microsoft.com/office/2011/relationships/chartStyle" Target="style4.xml"/></Relationships>
</file>

<file path=ppt/charts/_rels/chart5.xml.rels><?xml version="1.0" encoding="UTF-8" standalone="yes"?>
<Relationships xmlns="http://schemas.openxmlformats.org/package/2006/relationships"><Relationship Id="rId3" Type="http://schemas.openxmlformats.org/officeDocument/2006/relationships/package" Target="../embeddings/Microsoft_Excel____5.xlsx"/><Relationship Id="rId2" Type="http://schemas.microsoft.com/office/2011/relationships/chartColorStyle" Target="colors5.xml"/><Relationship Id="rId1" Type="http://schemas.microsoft.com/office/2011/relationships/chartStyle" Target="style5.xml"/></Relationships>
</file>

<file path=ppt/charts/_rels/chart6.xml.rels><?xml version="1.0" encoding="UTF-8" standalone="yes"?>
<Relationships xmlns="http://schemas.openxmlformats.org/package/2006/relationships"><Relationship Id="rId3" Type="http://schemas.openxmlformats.org/officeDocument/2006/relationships/package" Target="../embeddings/Microsoft_Excel____6.xlsx"/><Relationship Id="rId2" Type="http://schemas.microsoft.com/office/2011/relationships/chartColorStyle" Target="colors6.xml"/><Relationship Id="rId1" Type="http://schemas.microsoft.com/office/2011/relationships/chartStyle" Target="style6.xml"/></Relationships>
</file>

<file path=ppt/charts/_rels/chart7.xml.rels><?xml version="1.0" encoding="UTF-8" standalone="yes"?>
<Relationships xmlns="http://schemas.openxmlformats.org/package/2006/relationships"><Relationship Id="rId3" Type="http://schemas.openxmlformats.org/officeDocument/2006/relationships/package" Target="../embeddings/Microsoft_Excel____7.xlsx"/><Relationship Id="rId2" Type="http://schemas.microsoft.com/office/2011/relationships/chartColorStyle" Target="colors7.xml"/><Relationship Id="rId1" Type="http://schemas.microsoft.com/office/2011/relationships/chartStyle" Target="style7.xml"/></Relationships>
</file>

<file path=ppt/charts/_rels/chart8.xml.rels><?xml version="1.0" encoding="UTF-8" standalone="yes"?>
<Relationships xmlns="http://schemas.openxmlformats.org/package/2006/relationships"><Relationship Id="rId3" Type="http://schemas.openxmlformats.org/officeDocument/2006/relationships/package" Target="../embeddings/Microsoft_Excel____8.xlsx"/><Relationship Id="rId2" Type="http://schemas.microsoft.com/office/2011/relationships/chartColorStyle" Target="colors8.xml"/><Relationship Id="rId1" Type="http://schemas.microsoft.com/office/2011/relationships/chartStyle" Target="style8.xml"/></Relationships>
</file>

<file path=ppt/charts/_rels/chart9.xml.rels><?xml version="1.0" encoding="UTF-8" standalone="yes"?>
<Relationships xmlns="http://schemas.openxmlformats.org/package/2006/relationships"><Relationship Id="rId3" Type="http://schemas.openxmlformats.org/officeDocument/2006/relationships/package" Target="../embeddings/Microsoft_Excel____9.xlsx"/><Relationship Id="rId2" Type="http://schemas.microsoft.com/office/2011/relationships/chartColorStyle" Target="colors9.xml"/><Relationship Id="rId1" Type="http://schemas.microsoft.com/office/2011/relationships/chartStyle" Target="style9.xml"/></Relationships>
</file>

<file path=ppt/charts/chart1.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r>
              <a:rPr lang="zh-CN" altLang="en-US" dirty="0" smtClean="0"/>
              <a:t>柱状图</a:t>
            </a:r>
            <a:endParaRPr lang="zh-CN" altLang="en-US" dirty="0"/>
          </a:p>
        </c:rich>
      </c:tx>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endParaRPr lang="zh-CN"/>
        </a:p>
      </c:txPr>
    </c:title>
    <c:autoTitleDeleted val="0"/>
    <c:plotArea>
      <c:layout/>
      <c:barChart>
        <c:barDir val="col"/>
        <c:grouping val="clustered"/>
        <c:varyColors val="0"/>
        <c:ser>
          <c:idx val="0"/>
          <c:order val="0"/>
          <c:tx>
            <c:strRef>
              <c:f>Sheet1!$B$1</c:f>
              <c:strCache>
                <c:ptCount val="1"/>
                <c:pt idx="0">
                  <c:v>系列 1</c:v>
                </c:pt>
              </c:strCache>
            </c:strRef>
          </c:tx>
          <c:spPr>
            <a:solidFill>
              <a:schemeClr val="accent1"/>
            </a:solidFill>
            <a:ln>
              <a:noFill/>
            </a:ln>
            <a:effectLst/>
          </c:spPr>
          <c:invertIfNegative val="0"/>
          <c:cat>
            <c:strRef>
              <c:f>Sheet1!$A$2:$A$5</c:f>
              <c:strCache>
                <c:ptCount val="4"/>
                <c:pt idx="0">
                  <c:v>类别 1</c:v>
                </c:pt>
                <c:pt idx="1">
                  <c:v>类别 2</c:v>
                </c:pt>
                <c:pt idx="2">
                  <c:v>类别 3</c:v>
                </c:pt>
                <c:pt idx="3">
                  <c:v>类别 4</c:v>
                </c:pt>
              </c:strCache>
            </c:strRef>
          </c:cat>
          <c:val>
            <c:numRef>
              <c:f>Sheet1!$B$2:$B$5</c:f>
              <c:numCache>
                <c:formatCode>General</c:formatCode>
                <c:ptCount val="4"/>
                <c:pt idx="0">
                  <c:v>4.3</c:v>
                </c:pt>
                <c:pt idx="1">
                  <c:v>2.5</c:v>
                </c:pt>
                <c:pt idx="2">
                  <c:v>3.5</c:v>
                </c:pt>
                <c:pt idx="3">
                  <c:v>4.5</c:v>
                </c:pt>
              </c:numCache>
            </c:numRef>
          </c:val>
        </c:ser>
        <c:ser>
          <c:idx val="1"/>
          <c:order val="1"/>
          <c:tx>
            <c:strRef>
              <c:f>Sheet1!$C$1</c:f>
              <c:strCache>
                <c:ptCount val="1"/>
                <c:pt idx="0">
                  <c:v>系列 2</c:v>
                </c:pt>
              </c:strCache>
            </c:strRef>
          </c:tx>
          <c:spPr>
            <a:solidFill>
              <a:schemeClr val="accent2"/>
            </a:solidFill>
            <a:ln>
              <a:noFill/>
            </a:ln>
            <a:effectLst/>
          </c:spPr>
          <c:invertIfNegative val="0"/>
          <c:cat>
            <c:strRef>
              <c:f>Sheet1!$A$2:$A$5</c:f>
              <c:strCache>
                <c:ptCount val="4"/>
                <c:pt idx="0">
                  <c:v>类别 1</c:v>
                </c:pt>
                <c:pt idx="1">
                  <c:v>类别 2</c:v>
                </c:pt>
                <c:pt idx="2">
                  <c:v>类别 3</c:v>
                </c:pt>
                <c:pt idx="3">
                  <c:v>类别 4</c:v>
                </c:pt>
              </c:strCache>
            </c:strRef>
          </c:cat>
          <c:val>
            <c:numRef>
              <c:f>Sheet1!$C$2:$C$5</c:f>
              <c:numCache>
                <c:formatCode>General</c:formatCode>
                <c:ptCount val="4"/>
                <c:pt idx="0">
                  <c:v>2.4</c:v>
                </c:pt>
                <c:pt idx="1">
                  <c:v>4.4000000000000004</c:v>
                </c:pt>
                <c:pt idx="2">
                  <c:v>1.8</c:v>
                </c:pt>
                <c:pt idx="3">
                  <c:v>2.8</c:v>
                </c:pt>
              </c:numCache>
            </c:numRef>
          </c:val>
        </c:ser>
        <c:ser>
          <c:idx val="2"/>
          <c:order val="2"/>
          <c:tx>
            <c:strRef>
              <c:f>Sheet1!$D$1</c:f>
              <c:strCache>
                <c:ptCount val="1"/>
                <c:pt idx="0">
                  <c:v>系列 3</c:v>
                </c:pt>
              </c:strCache>
            </c:strRef>
          </c:tx>
          <c:spPr>
            <a:solidFill>
              <a:schemeClr val="accent3"/>
            </a:solidFill>
            <a:ln>
              <a:noFill/>
            </a:ln>
            <a:effectLst/>
          </c:spPr>
          <c:invertIfNegative val="0"/>
          <c:cat>
            <c:strRef>
              <c:f>Sheet1!$A$2:$A$5</c:f>
              <c:strCache>
                <c:ptCount val="4"/>
                <c:pt idx="0">
                  <c:v>类别 1</c:v>
                </c:pt>
                <c:pt idx="1">
                  <c:v>类别 2</c:v>
                </c:pt>
                <c:pt idx="2">
                  <c:v>类别 3</c:v>
                </c:pt>
                <c:pt idx="3">
                  <c:v>类别 4</c:v>
                </c:pt>
              </c:strCache>
            </c:strRef>
          </c:cat>
          <c:val>
            <c:numRef>
              <c:f>Sheet1!$D$2:$D$5</c:f>
              <c:numCache>
                <c:formatCode>General</c:formatCode>
                <c:ptCount val="4"/>
                <c:pt idx="0">
                  <c:v>2</c:v>
                </c:pt>
                <c:pt idx="1">
                  <c:v>2</c:v>
                </c:pt>
                <c:pt idx="2">
                  <c:v>3</c:v>
                </c:pt>
                <c:pt idx="3">
                  <c:v>5</c:v>
                </c:pt>
              </c:numCache>
            </c:numRef>
          </c:val>
        </c:ser>
        <c:dLbls>
          <c:showLegendKey val="0"/>
          <c:showVal val="0"/>
          <c:showCatName val="0"/>
          <c:showSerName val="0"/>
          <c:showPercent val="0"/>
          <c:showBubbleSize val="0"/>
        </c:dLbls>
        <c:gapWidth val="219"/>
        <c:overlap val="-27"/>
        <c:axId val="-1157719984"/>
        <c:axId val="-1157709104"/>
      </c:barChart>
      <c:catAx>
        <c:axId val="-1157719984"/>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crossAx val="-1157709104"/>
        <c:crosses val="autoZero"/>
        <c:auto val="1"/>
        <c:lblAlgn val="ctr"/>
        <c:lblOffset val="100"/>
        <c:noMultiLvlLbl val="0"/>
      </c:catAx>
      <c:valAx>
        <c:axId val="-1157709104"/>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crossAx val="-1157719984"/>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legend>
    <c:plotVisOnly val="1"/>
    <c:dispBlanksAs val="gap"/>
    <c:showDLblsOverMax val="0"/>
  </c:chart>
  <c:spPr>
    <a:noFill/>
    <a:ln>
      <a:noFill/>
    </a:ln>
    <a:effectLst/>
  </c:spPr>
  <c:txPr>
    <a:bodyPr/>
    <a:lstStyle/>
    <a:p>
      <a:pPr>
        <a:defRPr/>
      </a:pPr>
      <a:endParaRPr lang="zh-CN"/>
    </a:p>
  </c:txPr>
  <c:externalData r:id="rId3">
    <c:autoUpdate val="0"/>
  </c:externalData>
</c:chartSpace>
</file>

<file path=ppt/charts/chart10.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title>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endParaRPr lang="zh-CN"/>
        </a:p>
      </c:txPr>
    </c:title>
    <c:autoTitleDeleted val="0"/>
    <c:view3D>
      <c:rotX val="15"/>
      <c:rotY val="20"/>
      <c:rAngAx val="0"/>
    </c:view3D>
    <c:floor>
      <c:thickness val="0"/>
      <c:spPr>
        <a:noFill/>
        <a:ln>
          <a:noFill/>
        </a:ln>
        <a:effectLst/>
        <a:sp3d/>
      </c:spPr>
    </c:floor>
    <c:sideWall>
      <c:thickness val="0"/>
      <c:spPr>
        <a:noFill/>
        <a:ln>
          <a:noFill/>
        </a:ln>
        <a:effectLst/>
        <a:sp3d/>
      </c:spPr>
    </c:sideWall>
    <c:backWall>
      <c:thickness val="0"/>
      <c:spPr>
        <a:noFill/>
        <a:ln>
          <a:noFill/>
        </a:ln>
        <a:effectLst/>
        <a:sp3d/>
      </c:spPr>
    </c:backWall>
    <c:plotArea>
      <c:layout/>
      <c:line3DChart>
        <c:grouping val="standard"/>
        <c:varyColors val="0"/>
        <c:ser>
          <c:idx val="0"/>
          <c:order val="0"/>
          <c:tx>
            <c:strRef>
              <c:f>Sheet1!$B$1</c:f>
              <c:strCache>
                <c:ptCount val="1"/>
                <c:pt idx="0">
                  <c:v>系列 1</c:v>
                </c:pt>
              </c:strCache>
            </c:strRef>
          </c:tx>
          <c:spPr>
            <a:solidFill>
              <a:schemeClr val="accent1"/>
            </a:solidFill>
            <a:ln>
              <a:noFill/>
            </a:ln>
            <a:effectLst/>
            <a:sp3d/>
          </c:spPr>
          <c:cat>
            <c:strRef>
              <c:f>Sheet1!$A$2:$A$5</c:f>
              <c:strCache>
                <c:ptCount val="4"/>
                <c:pt idx="0">
                  <c:v>类别 1</c:v>
                </c:pt>
                <c:pt idx="1">
                  <c:v>类别 2</c:v>
                </c:pt>
                <c:pt idx="2">
                  <c:v>类别 3</c:v>
                </c:pt>
                <c:pt idx="3">
                  <c:v>类别 4</c:v>
                </c:pt>
              </c:strCache>
            </c:strRef>
          </c:cat>
          <c:val>
            <c:numRef>
              <c:f>Sheet1!$B$2:$B$5</c:f>
              <c:numCache>
                <c:formatCode>General</c:formatCode>
                <c:ptCount val="4"/>
                <c:pt idx="0">
                  <c:v>4.3</c:v>
                </c:pt>
                <c:pt idx="1">
                  <c:v>2.5</c:v>
                </c:pt>
                <c:pt idx="2">
                  <c:v>3.5</c:v>
                </c:pt>
                <c:pt idx="3">
                  <c:v>4.5</c:v>
                </c:pt>
              </c:numCache>
            </c:numRef>
          </c:val>
          <c:smooth val="0"/>
        </c:ser>
        <c:ser>
          <c:idx val="1"/>
          <c:order val="1"/>
          <c:tx>
            <c:strRef>
              <c:f>Sheet1!$C$1</c:f>
              <c:strCache>
                <c:ptCount val="1"/>
                <c:pt idx="0">
                  <c:v>系列 2</c:v>
                </c:pt>
              </c:strCache>
            </c:strRef>
          </c:tx>
          <c:spPr>
            <a:solidFill>
              <a:schemeClr val="accent2"/>
            </a:solidFill>
            <a:ln>
              <a:noFill/>
            </a:ln>
            <a:effectLst/>
            <a:sp3d/>
          </c:spPr>
          <c:cat>
            <c:strRef>
              <c:f>Sheet1!$A$2:$A$5</c:f>
              <c:strCache>
                <c:ptCount val="4"/>
                <c:pt idx="0">
                  <c:v>类别 1</c:v>
                </c:pt>
                <c:pt idx="1">
                  <c:v>类别 2</c:v>
                </c:pt>
                <c:pt idx="2">
                  <c:v>类别 3</c:v>
                </c:pt>
                <c:pt idx="3">
                  <c:v>类别 4</c:v>
                </c:pt>
              </c:strCache>
            </c:strRef>
          </c:cat>
          <c:val>
            <c:numRef>
              <c:f>Sheet1!$C$2:$C$5</c:f>
              <c:numCache>
                <c:formatCode>General</c:formatCode>
                <c:ptCount val="4"/>
                <c:pt idx="0">
                  <c:v>2.4</c:v>
                </c:pt>
                <c:pt idx="1">
                  <c:v>4.4000000000000004</c:v>
                </c:pt>
                <c:pt idx="2">
                  <c:v>1.8</c:v>
                </c:pt>
                <c:pt idx="3">
                  <c:v>2.8</c:v>
                </c:pt>
              </c:numCache>
            </c:numRef>
          </c:val>
          <c:smooth val="0"/>
        </c:ser>
        <c:ser>
          <c:idx val="2"/>
          <c:order val="2"/>
          <c:tx>
            <c:strRef>
              <c:f>Sheet1!$D$1</c:f>
              <c:strCache>
                <c:ptCount val="1"/>
                <c:pt idx="0">
                  <c:v>系列 3</c:v>
                </c:pt>
              </c:strCache>
            </c:strRef>
          </c:tx>
          <c:spPr>
            <a:solidFill>
              <a:schemeClr val="accent3"/>
            </a:solidFill>
            <a:ln>
              <a:noFill/>
            </a:ln>
            <a:effectLst/>
            <a:sp3d/>
          </c:spPr>
          <c:cat>
            <c:strRef>
              <c:f>Sheet1!$A$2:$A$5</c:f>
              <c:strCache>
                <c:ptCount val="4"/>
                <c:pt idx="0">
                  <c:v>类别 1</c:v>
                </c:pt>
                <c:pt idx="1">
                  <c:v>类别 2</c:v>
                </c:pt>
                <c:pt idx="2">
                  <c:v>类别 3</c:v>
                </c:pt>
                <c:pt idx="3">
                  <c:v>类别 4</c:v>
                </c:pt>
              </c:strCache>
            </c:strRef>
          </c:cat>
          <c:val>
            <c:numRef>
              <c:f>Sheet1!$D$2:$D$5</c:f>
              <c:numCache>
                <c:formatCode>General</c:formatCode>
                <c:ptCount val="4"/>
                <c:pt idx="0">
                  <c:v>2</c:v>
                </c:pt>
                <c:pt idx="1">
                  <c:v>2</c:v>
                </c:pt>
                <c:pt idx="2">
                  <c:v>3</c:v>
                </c:pt>
                <c:pt idx="3">
                  <c:v>5</c:v>
                </c:pt>
              </c:numCache>
            </c:numRef>
          </c:val>
          <c:smooth val="0"/>
        </c:ser>
        <c:dLbls>
          <c:showLegendKey val="0"/>
          <c:showVal val="0"/>
          <c:showCatName val="0"/>
          <c:showSerName val="0"/>
          <c:showPercent val="0"/>
          <c:showBubbleSize val="0"/>
        </c:dLbls>
        <c:axId val="-954969216"/>
        <c:axId val="-954973568"/>
        <c:axId val="-953667472"/>
      </c:line3DChart>
      <c:catAx>
        <c:axId val="-954969216"/>
        <c:scaling>
          <c:orientation val="minMax"/>
        </c:scaling>
        <c:delete val="0"/>
        <c:axPos val="b"/>
        <c:numFmt formatCode="General" sourceLinked="1"/>
        <c:majorTickMark val="out"/>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crossAx val="-954973568"/>
        <c:crosses val="autoZero"/>
        <c:auto val="1"/>
        <c:lblAlgn val="ctr"/>
        <c:lblOffset val="100"/>
        <c:noMultiLvlLbl val="0"/>
      </c:catAx>
      <c:valAx>
        <c:axId val="-954973568"/>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crossAx val="-954969216"/>
        <c:crosses val="autoZero"/>
        <c:crossBetween val="between"/>
      </c:valAx>
      <c:serAx>
        <c:axId val="-953667472"/>
        <c:scaling>
          <c:orientation val="minMax"/>
        </c:scaling>
        <c:delete val="0"/>
        <c:axPos val="b"/>
        <c:majorTickMark val="out"/>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crossAx val="-954973568"/>
        <c:crosses val="autoZero"/>
      </c:serAx>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legend>
    <c:plotVisOnly val="1"/>
    <c:dispBlanksAs val="gap"/>
    <c:showDLblsOverMax val="0"/>
  </c:chart>
  <c:spPr>
    <a:noFill/>
    <a:ln>
      <a:noFill/>
    </a:ln>
    <a:effectLst/>
  </c:spPr>
  <c:txPr>
    <a:bodyPr/>
    <a:lstStyle/>
    <a:p>
      <a:pPr>
        <a:defRPr/>
      </a:pPr>
      <a:endParaRPr lang="zh-CN"/>
    </a:p>
  </c:txPr>
  <c:externalData r:id="rId3">
    <c:autoUpdate val="0"/>
  </c:externalData>
</c:chartSpace>
</file>

<file path=ppt/charts/chart11.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title>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endParaRPr lang="zh-CN"/>
        </a:p>
      </c:txPr>
    </c:title>
    <c:autoTitleDeleted val="0"/>
    <c:plotArea>
      <c:layout/>
      <c:lineChart>
        <c:grouping val="standard"/>
        <c:varyColors val="0"/>
        <c:ser>
          <c:idx val="0"/>
          <c:order val="0"/>
          <c:tx>
            <c:strRef>
              <c:f>Sheet1!$B$1</c:f>
              <c:strCache>
                <c:ptCount val="1"/>
                <c:pt idx="0">
                  <c:v>系列 1</c:v>
                </c:pt>
              </c:strCache>
            </c:strRef>
          </c:tx>
          <c:spPr>
            <a:ln w="28575" cap="rnd">
              <a:solidFill>
                <a:schemeClr val="accent1"/>
              </a:solidFill>
              <a:round/>
            </a:ln>
            <a:effectLst/>
          </c:spPr>
          <c:marker>
            <c:symbol val="circle"/>
            <c:size val="5"/>
            <c:spPr>
              <a:solidFill>
                <a:schemeClr val="accent1"/>
              </a:solidFill>
              <a:ln w="9525">
                <a:solidFill>
                  <a:schemeClr val="accent1"/>
                </a:solidFill>
              </a:ln>
              <a:effectLst/>
            </c:spPr>
          </c:marker>
          <c:cat>
            <c:strRef>
              <c:f>Sheet1!$A$2:$A$5</c:f>
              <c:strCache>
                <c:ptCount val="4"/>
                <c:pt idx="0">
                  <c:v>类别 1</c:v>
                </c:pt>
                <c:pt idx="1">
                  <c:v>类别 2</c:v>
                </c:pt>
                <c:pt idx="2">
                  <c:v>类别 3</c:v>
                </c:pt>
                <c:pt idx="3">
                  <c:v>类别 4</c:v>
                </c:pt>
              </c:strCache>
            </c:strRef>
          </c:cat>
          <c:val>
            <c:numRef>
              <c:f>Sheet1!$B$2:$B$5</c:f>
              <c:numCache>
                <c:formatCode>General</c:formatCode>
                <c:ptCount val="4"/>
                <c:pt idx="0">
                  <c:v>4.3</c:v>
                </c:pt>
                <c:pt idx="1">
                  <c:v>2.5</c:v>
                </c:pt>
                <c:pt idx="2">
                  <c:v>3.5</c:v>
                </c:pt>
                <c:pt idx="3">
                  <c:v>4.5</c:v>
                </c:pt>
              </c:numCache>
            </c:numRef>
          </c:val>
          <c:smooth val="0"/>
        </c:ser>
        <c:ser>
          <c:idx val="1"/>
          <c:order val="1"/>
          <c:tx>
            <c:strRef>
              <c:f>Sheet1!$C$1</c:f>
              <c:strCache>
                <c:ptCount val="1"/>
                <c:pt idx="0">
                  <c:v>系列 2</c:v>
                </c:pt>
              </c:strCache>
            </c:strRef>
          </c:tx>
          <c:spPr>
            <a:ln w="28575" cap="rnd">
              <a:solidFill>
                <a:schemeClr val="accent2"/>
              </a:solidFill>
              <a:round/>
            </a:ln>
            <a:effectLst/>
          </c:spPr>
          <c:marker>
            <c:symbol val="circle"/>
            <c:size val="5"/>
            <c:spPr>
              <a:solidFill>
                <a:schemeClr val="accent2"/>
              </a:solidFill>
              <a:ln w="9525">
                <a:solidFill>
                  <a:schemeClr val="accent2"/>
                </a:solidFill>
              </a:ln>
              <a:effectLst/>
            </c:spPr>
          </c:marker>
          <c:cat>
            <c:strRef>
              <c:f>Sheet1!$A$2:$A$5</c:f>
              <c:strCache>
                <c:ptCount val="4"/>
                <c:pt idx="0">
                  <c:v>类别 1</c:v>
                </c:pt>
                <c:pt idx="1">
                  <c:v>类别 2</c:v>
                </c:pt>
                <c:pt idx="2">
                  <c:v>类别 3</c:v>
                </c:pt>
                <c:pt idx="3">
                  <c:v>类别 4</c:v>
                </c:pt>
              </c:strCache>
            </c:strRef>
          </c:cat>
          <c:val>
            <c:numRef>
              <c:f>Sheet1!$C$2:$C$5</c:f>
              <c:numCache>
                <c:formatCode>General</c:formatCode>
                <c:ptCount val="4"/>
                <c:pt idx="0">
                  <c:v>2.4</c:v>
                </c:pt>
                <c:pt idx="1">
                  <c:v>4.4000000000000004</c:v>
                </c:pt>
                <c:pt idx="2">
                  <c:v>1.8</c:v>
                </c:pt>
                <c:pt idx="3">
                  <c:v>2.8</c:v>
                </c:pt>
              </c:numCache>
            </c:numRef>
          </c:val>
          <c:smooth val="0"/>
        </c:ser>
        <c:ser>
          <c:idx val="2"/>
          <c:order val="2"/>
          <c:tx>
            <c:strRef>
              <c:f>Sheet1!$D$1</c:f>
              <c:strCache>
                <c:ptCount val="1"/>
                <c:pt idx="0">
                  <c:v>系列 3</c:v>
                </c:pt>
              </c:strCache>
            </c:strRef>
          </c:tx>
          <c:spPr>
            <a:ln w="28575" cap="rnd">
              <a:solidFill>
                <a:schemeClr val="accent3"/>
              </a:solidFill>
              <a:round/>
            </a:ln>
            <a:effectLst/>
          </c:spPr>
          <c:marker>
            <c:symbol val="circle"/>
            <c:size val="5"/>
            <c:spPr>
              <a:solidFill>
                <a:schemeClr val="accent3"/>
              </a:solidFill>
              <a:ln w="9525">
                <a:solidFill>
                  <a:schemeClr val="accent3"/>
                </a:solidFill>
              </a:ln>
              <a:effectLst/>
            </c:spPr>
          </c:marker>
          <c:cat>
            <c:strRef>
              <c:f>Sheet1!$A$2:$A$5</c:f>
              <c:strCache>
                <c:ptCount val="4"/>
                <c:pt idx="0">
                  <c:v>类别 1</c:v>
                </c:pt>
                <c:pt idx="1">
                  <c:v>类别 2</c:v>
                </c:pt>
                <c:pt idx="2">
                  <c:v>类别 3</c:v>
                </c:pt>
                <c:pt idx="3">
                  <c:v>类别 4</c:v>
                </c:pt>
              </c:strCache>
            </c:strRef>
          </c:cat>
          <c:val>
            <c:numRef>
              <c:f>Sheet1!$D$2:$D$5</c:f>
              <c:numCache>
                <c:formatCode>General</c:formatCode>
                <c:ptCount val="4"/>
                <c:pt idx="0">
                  <c:v>2</c:v>
                </c:pt>
                <c:pt idx="1">
                  <c:v>2</c:v>
                </c:pt>
                <c:pt idx="2">
                  <c:v>3</c:v>
                </c:pt>
                <c:pt idx="3">
                  <c:v>5</c:v>
                </c:pt>
              </c:numCache>
            </c:numRef>
          </c:val>
          <c:smooth val="0"/>
        </c:ser>
        <c:dLbls>
          <c:showLegendKey val="0"/>
          <c:showVal val="0"/>
          <c:showCatName val="0"/>
          <c:showSerName val="0"/>
          <c:showPercent val="0"/>
          <c:showBubbleSize val="0"/>
        </c:dLbls>
        <c:marker val="1"/>
        <c:smooth val="0"/>
        <c:axId val="-954964320"/>
        <c:axId val="-954963776"/>
      </c:lineChart>
      <c:catAx>
        <c:axId val="-954964320"/>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crossAx val="-954963776"/>
        <c:crosses val="autoZero"/>
        <c:auto val="1"/>
        <c:lblAlgn val="ctr"/>
        <c:lblOffset val="100"/>
        <c:noMultiLvlLbl val="0"/>
      </c:catAx>
      <c:valAx>
        <c:axId val="-954963776"/>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crossAx val="-954964320"/>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legend>
    <c:plotVisOnly val="1"/>
    <c:dispBlanksAs val="gap"/>
    <c:showDLblsOverMax val="0"/>
  </c:chart>
  <c:spPr>
    <a:noFill/>
    <a:ln>
      <a:noFill/>
    </a:ln>
    <a:effectLst/>
  </c:spPr>
  <c:txPr>
    <a:bodyPr/>
    <a:lstStyle/>
    <a:p>
      <a:pPr>
        <a:defRPr/>
      </a:pPr>
      <a:endParaRPr lang="zh-CN"/>
    </a:p>
  </c:txPr>
  <c:externalData r:id="rId3">
    <c:autoUpdate val="0"/>
  </c:externalData>
</c:chartSpace>
</file>

<file path=ppt/charts/chart12.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title>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endParaRPr lang="zh-CN"/>
        </a:p>
      </c:txPr>
    </c:title>
    <c:autoTitleDeleted val="0"/>
    <c:plotArea>
      <c:layout/>
      <c:radarChart>
        <c:radarStyle val="filled"/>
        <c:varyColors val="0"/>
        <c:ser>
          <c:idx val="0"/>
          <c:order val="0"/>
          <c:tx>
            <c:strRef>
              <c:f>Sheet1!$B$1</c:f>
              <c:strCache>
                <c:ptCount val="1"/>
                <c:pt idx="0">
                  <c:v>系列 1</c:v>
                </c:pt>
              </c:strCache>
            </c:strRef>
          </c:tx>
          <c:spPr>
            <a:solidFill>
              <a:schemeClr val="accent1"/>
            </a:solidFill>
            <a:ln>
              <a:noFill/>
            </a:ln>
            <a:effectLst/>
          </c:spPr>
          <c:cat>
            <c:numRef>
              <c:f>Sheet1!$A$2:$A$6</c:f>
              <c:numCache>
                <c:formatCode>m/d/yyyy</c:formatCode>
                <c:ptCount val="5"/>
                <c:pt idx="0">
                  <c:v>37261</c:v>
                </c:pt>
                <c:pt idx="1">
                  <c:v>37262</c:v>
                </c:pt>
                <c:pt idx="2">
                  <c:v>37263</c:v>
                </c:pt>
                <c:pt idx="3">
                  <c:v>37264</c:v>
                </c:pt>
                <c:pt idx="4">
                  <c:v>37265</c:v>
                </c:pt>
              </c:numCache>
            </c:numRef>
          </c:cat>
          <c:val>
            <c:numRef>
              <c:f>Sheet1!$B$2:$B$6</c:f>
              <c:numCache>
                <c:formatCode>General</c:formatCode>
                <c:ptCount val="5"/>
                <c:pt idx="0">
                  <c:v>32</c:v>
                </c:pt>
                <c:pt idx="1">
                  <c:v>32</c:v>
                </c:pt>
                <c:pt idx="2">
                  <c:v>28</c:v>
                </c:pt>
                <c:pt idx="3">
                  <c:v>12</c:v>
                </c:pt>
                <c:pt idx="4">
                  <c:v>15</c:v>
                </c:pt>
              </c:numCache>
            </c:numRef>
          </c:val>
        </c:ser>
        <c:ser>
          <c:idx val="1"/>
          <c:order val="1"/>
          <c:tx>
            <c:strRef>
              <c:f>Sheet1!$C$1</c:f>
              <c:strCache>
                <c:ptCount val="1"/>
                <c:pt idx="0">
                  <c:v>系列 2</c:v>
                </c:pt>
              </c:strCache>
            </c:strRef>
          </c:tx>
          <c:spPr>
            <a:solidFill>
              <a:schemeClr val="accent2"/>
            </a:solidFill>
            <a:ln>
              <a:noFill/>
            </a:ln>
            <a:effectLst/>
          </c:spPr>
          <c:cat>
            <c:numRef>
              <c:f>Sheet1!$A$2:$A$6</c:f>
              <c:numCache>
                <c:formatCode>m/d/yyyy</c:formatCode>
                <c:ptCount val="5"/>
                <c:pt idx="0">
                  <c:v>37261</c:v>
                </c:pt>
                <c:pt idx="1">
                  <c:v>37262</c:v>
                </c:pt>
                <c:pt idx="2">
                  <c:v>37263</c:v>
                </c:pt>
                <c:pt idx="3">
                  <c:v>37264</c:v>
                </c:pt>
                <c:pt idx="4">
                  <c:v>37265</c:v>
                </c:pt>
              </c:numCache>
            </c:numRef>
          </c:cat>
          <c:val>
            <c:numRef>
              <c:f>Sheet1!$C$2:$C$6</c:f>
              <c:numCache>
                <c:formatCode>General</c:formatCode>
                <c:ptCount val="5"/>
                <c:pt idx="0">
                  <c:v>12</c:v>
                </c:pt>
                <c:pt idx="1">
                  <c:v>12</c:v>
                </c:pt>
                <c:pt idx="2">
                  <c:v>12</c:v>
                </c:pt>
                <c:pt idx="3">
                  <c:v>21</c:v>
                </c:pt>
                <c:pt idx="4">
                  <c:v>28</c:v>
                </c:pt>
              </c:numCache>
            </c:numRef>
          </c:val>
        </c:ser>
        <c:dLbls>
          <c:showLegendKey val="0"/>
          <c:showVal val="0"/>
          <c:showCatName val="0"/>
          <c:showSerName val="0"/>
          <c:showPercent val="0"/>
          <c:showBubbleSize val="0"/>
        </c:dLbls>
        <c:axId val="-954962144"/>
        <c:axId val="-954972480"/>
      </c:radarChart>
      <c:catAx>
        <c:axId val="-954962144"/>
        <c:scaling>
          <c:orientation val="minMax"/>
        </c:scaling>
        <c:delete val="0"/>
        <c:axPos val="b"/>
        <c:numFmt formatCode="m/d/yyyy"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crossAx val="-954972480"/>
        <c:crosses val="autoZero"/>
        <c:auto val="1"/>
        <c:lblAlgn val="ctr"/>
        <c:lblOffset val="100"/>
        <c:noMultiLvlLbl val="0"/>
      </c:catAx>
      <c:valAx>
        <c:axId val="-954972480"/>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crossAx val="-954962144"/>
        <c:crosses val="autoZero"/>
        <c:crossBetween val="between"/>
      </c:valAx>
      <c:spPr>
        <a:noFill/>
        <a:ln>
          <a:noFill/>
        </a:ln>
        <a:effectLst/>
      </c:spPr>
    </c:plotArea>
    <c:legend>
      <c:legendPos val="t"/>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legend>
    <c:plotVisOnly val="1"/>
    <c:dispBlanksAs val="gap"/>
    <c:showDLblsOverMax val="0"/>
  </c:chart>
  <c:spPr>
    <a:noFill/>
    <a:ln>
      <a:noFill/>
    </a:ln>
    <a:effectLst/>
  </c:spPr>
  <c:txPr>
    <a:bodyPr/>
    <a:lstStyle/>
    <a:p>
      <a:pPr>
        <a:defRPr/>
      </a:pPr>
      <a:endParaRPr lang="zh-CN"/>
    </a:p>
  </c:txPr>
  <c:externalData r:id="rId3">
    <c:autoUpdate val="0"/>
  </c:externalData>
</c:chartSpace>
</file>

<file path=ppt/charts/chart13.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r>
              <a:rPr lang="zh-CN" altLang="en-US" dirty="0" smtClean="0"/>
              <a:t>散点图</a:t>
            </a:r>
            <a:endParaRPr lang="zh-CN" altLang="en-US" dirty="0"/>
          </a:p>
        </c:rich>
      </c:tx>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endParaRPr lang="zh-CN"/>
        </a:p>
      </c:txPr>
    </c:title>
    <c:autoTitleDeleted val="0"/>
    <c:plotArea>
      <c:layout/>
      <c:scatterChart>
        <c:scatterStyle val="lineMarker"/>
        <c:varyColors val="0"/>
        <c:ser>
          <c:idx val="0"/>
          <c:order val="0"/>
          <c:tx>
            <c:strRef>
              <c:f>Sheet1!$B$1</c:f>
              <c:strCache>
                <c:ptCount val="1"/>
                <c:pt idx="0">
                  <c:v>Y 值</c:v>
                </c:pt>
              </c:strCache>
            </c:strRef>
          </c:tx>
          <c:spPr>
            <a:ln w="19050" cap="rnd">
              <a:noFill/>
              <a:round/>
            </a:ln>
            <a:effectLst/>
          </c:spPr>
          <c:marker>
            <c:symbol val="circle"/>
            <c:size val="5"/>
            <c:spPr>
              <a:solidFill>
                <a:schemeClr val="accent1"/>
              </a:solidFill>
              <a:ln w="9525">
                <a:solidFill>
                  <a:schemeClr val="accent1"/>
                </a:solidFill>
              </a:ln>
              <a:effectLst/>
            </c:spPr>
          </c:marker>
          <c:xVal>
            <c:numRef>
              <c:f>Sheet1!$A$2:$A$4</c:f>
              <c:numCache>
                <c:formatCode>General</c:formatCode>
                <c:ptCount val="3"/>
                <c:pt idx="0">
                  <c:v>0.7</c:v>
                </c:pt>
                <c:pt idx="1">
                  <c:v>1.8</c:v>
                </c:pt>
                <c:pt idx="2">
                  <c:v>2.6</c:v>
                </c:pt>
              </c:numCache>
            </c:numRef>
          </c:xVal>
          <c:yVal>
            <c:numRef>
              <c:f>Sheet1!$B$2:$B$4</c:f>
              <c:numCache>
                <c:formatCode>General</c:formatCode>
                <c:ptCount val="3"/>
                <c:pt idx="0">
                  <c:v>2.7</c:v>
                </c:pt>
                <c:pt idx="1">
                  <c:v>3.2</c:v>
                </c:pt>
                <c:pt idx="2">
                  <c:v>0.8</c:v>
                </c:pt>
              </c:numCache>
            </c:numRef>
          </c:yVal>
          <c:smooth val="0"/>
        </c:ser>
        <c:dLbls>
          <c:showLegendKey val="0"/>
          <c:showVal val="0"/>
          <c:showCatName val="0"/>
          <c:showSerName val="0"/>
          <c:showPercent val="0"/>
          <c:showBubbleSize val="0"/>
        </c:dLbls>
        <c:axId val="-953872656"/>
        <c:axId val="-953859056"/>
      </c:scatterChart>
      <c:valAx>
        <c:axId val="-953872656"/>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crossAx val="-953859056"/>
        <c:crosses val="autoZero"/>
        <c:crossBetween val="midCat"/>
      </c:valAx>
      <c:valAx>
        <c:axId val="-953859056"/>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crossAx val="-953872656"/>
        <c:crosses val="autoZero"/>
        <c:crossBetween val="midCat"/>
      </c:valAx>
      <c:spPr>
        <a:noFill/>
        <a:ln>
          <a:noFill/>
        </a:ln>
        <a:effectLst/>
      </c:spPr>
    </c:plotArea>
    <c:plotVisOnly val="1"/>
    <c:dispBlanksAs val="gap"/>
    <c:showDLblsOverMax val="0"/>
  </c:chart>
  <c:spPr>
    <a:noFill/>
    <a:ln>
      <a:noFill/>
    </a:ln>
    <a:effectLst/>
  </c:spPr>
  <c:txPr>
    <a:bodyPr/>
    <a:lstStyle/>
    <a:p>
      <a:pPr>
        <a:defRPr/>
      </a:pPr>
      <a:endParaRPr lang="zh-CN"/>
    </a:p>
  </c:txPr>
  <c:externalData r:id="rId3">
    <c:autoUpdate val="0"/>
  </c:externalData>
</c:chartSpace>
</file>

<file path=ppt/charts/chart14.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title>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endParaRPr lang="zh-CN"/>
        </a:p>
      </c:txPr>
    </c:title>
    <c:autoTitleDeleted val="0"/>
    <c:plotArea>
      <c:layout/>
      <c:scatterChart>
        <c:scatterStyle val="smoothMarker"/>
        <c:varyColors val="0"/>
        <c:ser>
          <c:idx val="0"/>
          <c:order val="0"/>
          <c:tx>
            <c:strRef>
              <c:f>Sheet1!$B$1</c:f>
              <c:strCache>
                <c:ptCount val="1"/>
                <c:pt idx="0">
                  <c:v>Y 值</c:v>
                </c:pt>
              </c:strCache>
            </c:strRef>
          </c:tx>
          <c:spPr>
            <a:ln w="19050" cap="rnd">
              <a:solidFill>
                <a:schemeClr val="accent1"/>
              </a:solidFill>
              <a:round/>
            </a:ln>
            <a:effectLst/>
          </c:spPr>
          <c:marker>
            <c:symbol val="circle"/>
            <c:size val="5"/>
            <c:spPr>
              <a:solidFill>
                <a:schemeClr val="accent1"/>
              </a:solidFill>
              <a:ln w="9525">
                <a:solidFill>
                  <a:schemeClr val="accent1"/>
                </a:solidFill>
              </a:ln>
              <a:effectLst/>
            </c:spPr>
          </c:marker>
          <c:xVal>
            <c:numRef>
              <c:f>Sheet1!$A$2:$A$4</c:f>
              <c:numCache>
                <c:formatCode>General</c:formatCode>
                <c:ptCount val="3"/>
                <c:pt idx="0">
                  <c:v>0.7</c:v>
                </c:pt>
                <c:pt idx="1">
                  <c:v>1.8</c:v>
                </c:pt>
                <c:pt idx="2">
                  <c:v>2.6</c:v>
                </c:pt>
              </c:numCache>
            </c:numRef>
          </c:xVal>
          <c:yVal>
            <c:numRef>
              <c:f>Sheet1!$B$2:$B$4</c:f>
              <c:numCache>
                <c:formatCode>General</c:formatCode>
                <c:ptCount val="3"/>
                <c:pt idx="0">
                  <c:v>2.7</c:v>
                </c:pt>
                <c:pt idx="1">
                  <c:v>3.2</c:v>
                </c:pt>
                <c:pt idx="2">
                  <c:v>0.8</c:v>
                </c:pt>
              </c:numCache>
            </c:numRef>
          </c:yVal>
          <c:smooth val="1"/>
        </c:ser>
        <c:dLbls>
          <c:showLegendKey val="0"/>
          <c:showVal val="0"/>
          <c:showCatName val="0"/>
          <c:showSerName val="0"/>
          <c:showPercent val="0"/>
          <c:showBubbleSize val="0"/>
        </c:dLbls>
        <c:axId val="-953870480"/>
        <c:axId val="-953873744"/>
      </c:scatterChart>
      <c:valAx>
        <c:axId val="-953870480"/>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crossAx val="-953873744"/>
        <c:crosses val="autoZero"/>
        <c:crossBetween val="midCat"/>
      </c:valAx>
      <c:valAx>
        <c:axId val="-953873744"/>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crossAx val="-953870480"/>
        <c:crosses val="autoZero"/>
        <c:crossBetween val="midCat"/>
      </c:valAx>
      <c:spPr>
        <a:noFill/>
        <a:ln>
          <a:noFill/>
        </a:ln>
        <a:effectLst/>
      </c:spPr>
    </c:plotArea>
    <c:plotVisOnly val="1"/>
    <c:dispBlanksAs val="gap"/>
    <c:showDLblsOverMax val="0"/>
  </c:chart>
  <c:spPr>
    <a:noFill/>
    <a:ln>
      <a:noFill/>
    </a:ln>
    <a:effectLst/>
  </c:spPr>
  <c:txPr>
    <a:bodyPr/>
    <a:lstStyle/>
    <a:p>
      <a:pPr>
        <a:defRPr/>
      </a:pPr>
      <a:endParaRPr lang="zh-CN"/>
    </a:p>
  </c:txPr>
  <c:externalData r:id="rId3">
    <c:autoUpdate val="0"/>
  </c:externalData>
</c:chartSpace>
</file>

<file path=ppt/charts/chart15.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title>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endParaRPr lang="zh-CN"/>
        </a:p>
      </c:txPr>
    </c:title>
    <c:autoTitleDeleted val="0"/>
    <c:plotArea>
      <c:layout/>
      <c:scatterChart>
        <c:scatterStyle val="lineMarker"/>
        <c:varyColors val="0"/>
        <c:ser>
          <c:idx val="0"/>
          <c:order val="0"/>
          <c:tx>
            <c:strRef>
              <c:f>Sheet1!$B$1</c:f>
              <c:strCache>
                <c:ptCount val="1"/>
                <c:pt idx="0">
                  <c:v>Y 值</c:v>
                </c:pt>
              </c:strCache>
            </c:strRef>
          </c:tx>
          <c:spPr>
            <a:ln w="19050" cap="rnd">
              <a:solidFill>
                <a:schemeClr val="accent1"/>
              </a:solidFill>
              <a:round/>
            </a:ln>
            <a:effectLst/>
          </c:spPr>
          <c:marker>
            <c:symbol val="circle"/>
            <c:size val="5"/>
            <c:spPr>
              <a:solidFill>
                <a:schemeClr val="accent1"/>
              </a:solidFill>
              <a:ln w="9525">
                <a:solidFill>
                  <a:schemeClr val="accent1"/>
                </a:solidFill>
              </a:ln>
              <a:effectLst/>
            </c:spPr>
          </c:marker>
          <c:xVal>
            <c:numRef>
              <c:f>Sheet1!$A$2:$A$4</c:f>
              <c:numCache>
                <c:formatCode>General</c:formatCode>
                <c:ptCount val="3"/>
                <c:pt idx="0">
                  <c:v>0.7</c:v>
                </c:pt>
                <c:pt idx="1">
                  <c:v>1.8</c:v>
                </c:pt>
                <c:pt idx="2">
                  <c:v>2.6</c:v>
                </c:pt>
              </c:numCache>
            </c:numRef>
          </c:xVal>
          <c:yVal>
            <c:numRef>
              <c:f>Sheet1!$B$2:$B$4</c:f>
              <c:numCache>
                <c:formatCode>General</c:formatCode>
                <c:ptCount val="3"/>
                <c:pt idx="0">
                  <c:v>2.7</c:v>
                </c:pt>
                <c:pt idx="1">
                  <c:v>3.2</c:v>
                </c:pt>
                <c:pt idx="2">
                  <c:v>0.8</c:v>
                </c:pt>
              </c:numCache>
            </c:numRef>
          </c:yVal>
          <c:smooth val="0"/>
        </c:ser>
        <c:dLbls>
          <c:showLegendKey val="0"/>
          <c:showVal val="0"/>
          <c:showCatName val="0"/>
          <c:showSerName val="0"/>
          <c:showPercent val="0"/>
          <c:showBubbleSize val="0"/>
        </c:dLbls>
        <c:axId val="-953861776"/>
        <c:axId val="-953868848"/>
      </c:scatterChart>
      <c:valAx>
        <c:axId val="-953861776"/>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crossAx val="-953868848"/>
        <c:crosses val="autoZero"/>
        <c:crossBetween val="midCat"/>
      </c:valAx>
      <c:valAx>
        <c:axId val="-953868848"/>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crossAx val="-953861776"/>
        <c:crosses val="autoZero"/>
        <c:crossBetween val="midCat"/>
      </c:valAx>
      <c:spPr>
        <a:noFill/>
        <a:ln>
          <a:noFill/>
        </a:ln>
        <a:effectLst/>
      </c:spPr>
    </c:plotArea>
    <c:plotVisOnly val="1"/>
    <c:dispBlanksAs val="gap"/>
    <c:showDLblsOverMax val="0"/>
  </c:chart>
  <c:spPr>
    <a:noFill/>
    <a:ln>
      <a:noFill/>
    </a:ln>
    <a:effectLst/>
  </c:spPr>
  <c:txPr>
    <a:bodyPr/>
    <a:lstStyle/>
    <a:p>
      <a:pPr>
        <a:defRPr/>
      </a:pPr>
      <a:endParaRPr lang="zh-CN"/>
    </a:p>
  </c:txPr>
  <c:externalData r:id="rId3">
    <c:autoUpdate val="0"/>
  </c:externalData>
</c:chartSpace>
</file>

<file path=ppt/charts/chart16.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title>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endParaRPr lang="zh-CN"/>
        </a:p>
      </c:txPr>
    </c:title>
    <c:autoTitleDeleted val="0"/>
    <c:plotArea>
      <c:layout/>
      <c:bubbleChart>
        <c:varyColors val="0"/>
        <c:ser>
          <c:idx val="0"/>
          <c:order val="0"/>
          <c:tx>
            <c:strRef>
              <c:f>Sheet1!$B$1</c:f>
              <c:strCache>
                <c:ptCount val="1"/>
                <c:pt idx="0">
                  <c:v>Y 值</c:v>
                </c:pt>
              </c:strCache>
            </c:strRef>
          </c:tx>
          <c:spPr>
            <a:solidFill>
              <a:schemeClr val="accent1">
                <a:alpha val="75000"/>
              </a:schemeClr>
            </a:solidFill>
            <a:ln>
              <a:noFill/>
            </a:ln>
            <a:effectLst/>
          </c:spPr>
          <c:invertIfNegative val="0"/>
          <c:xVal>
            <c:numRef>
              <c:f>Sheet1!$A$2:$A$4</c:f>
              <c:numCache>
                <c:formatCode>General</c:formatCode>
                <c:ptCount val="3"/>
                <c:pt idx="0">
                  <c:v>0.7</c:v>
                </c:pt>
                <c:pt idx="1">
                  <c:v>1.8</c:v>
                </c:pt>
                <c:pt idx="2">
                  <c:v>2.6</c:v>
                </c:pt>
              </c:numCache>
            </c:numRef>
          </c:xVal>
          <c:yVal>
            <c:numRef>
              <c:f>Sheet1!$B$2:$B$4</c:f>
              <c:numCache>
                <c:formatCode>General</c:formatCode>
                <c:ptCount val="3"/>
                <c:pt idx="0">
                  <c:v>2.7</c:v>
                </c:pt>
                <c:pt idx="1">
                  <c:v>3.2</c:v>
                </c:pt>
                <c:pt idx="2">
                  <c:v>0.8</c:v>
                </c:pt>
              </c:numCache>
            </c:numRef>
          </c:yVal>
          <c:bubbleSize>
            <c:numRef>
              <c:f>Sheet1!$C$2:$C$4</c:f>
              <c:numCache>
                <c:formatCode>General</c:formatCode>
                <c:ptCount val="3"/>
                <c:pt idx="0">
                  <c:v>10</c:v>
                </c:pt>
                <c:pt idx="1">
                  <c:v>4</c:v>
                </c:pt>
                <c:pt idx="2">
                  <c:v>8</c:v>
                </c:pt>
              </c:numCache>
            </c:numRef>
          </c:bubbleSize>
          <c:bubble3D val="0"/>
        </c:ser>
        <c:dLbls>
          <c:showLegendKey val="0"/>
          <c:showVal val="0"/>
          <c:showCatName val="0"/>
          <c:showSerName val="0"/>
          <c:showPercent val="0"/>
          <c:showBubbleSize val="0"/>
        </c:dLbls>
        <c:bubbleScale val="100"/>
        <c:showNegBubbles val="0"/>
        <c:axId val="-953866128"/>
        <c:axId val="-953873200"/>
      </c:bubbleChart>
      <c:valAx>
        <c:axId val="-953866128"/>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crossAx val="-953873200"/>
        <c:crosses val="autoZero"/>
        <c:crossBetween val="midCat"/>
      </c:valAx>
      <c:valAx>
        <c:axId val="-953873200"/>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crossAx val="-953866128"/>
        <c:crosses val="autoZero"/>
        <c:crossBetween val="midCat"/>
      </c:valAx>
      <c:spPr>
        <a:noFill/>
        <a:ln>
          <a:noFill/>
        </a:ln>
        <a:effectLst/>
      </c:spPr>
    </c:plotArea>
    <c:plotVisOnly val="1"/>
    <c:dispBlanksAs val="gap"/>
    <c:showDLblsOverMax val="0"/>
  </c:chart>
  <c:spPr>
    <a:noFill/>
    <a:ln>
      <a:noFill/>
    </a:ln>
    <a:effectLst/>
  </c:spPr>
  <c:txPr>
    <a:bodyPr/>
    <a:lstStyle/>
    <a:p>
      <a:pPr>
        <a:defRPr/>
      </a:pPr>
      <a:endParaRPr lang="zh-CN"/>
    </a:p>
  </c:txPr>
  <c:externalData r:id="rId3">
    <c:autoUpdate val="0"/>
  </c:externalData>
</c:chartSpace>
</file>

<file path=ppt/charts/chart17.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title>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endParaRPr lang="zh-CN"/>
        </a:p>
      </c:txPr>
    </c:title>
    <c:autoTitleDeleted val="0"/>
    <c:plotArea>
      <c:layout/>
      <c:bubbleChart>
        <c:varyColors val="0"/>
        <c:ser>
          <c:idx val="0"/>
          <c:order val="0"/>
          <c:tx>
            <c:strRef>
              <c:f>Sheet1!$B$1</c:f>
              <c:strCache>
                <c:ptCount val="1"/>
                <c:pt idx="0">
                  <c:v>Y 值</c:v>
                </c:pt>
              </c:strCache>
            </c:strRef>
          </c:tx>
          <c:spPr>
            <a:solidFill>
              <a:schemeClr val="accent1">
                <a:alpha val="75000"/>
              </a:schemeClr>
            </a:solidFill>
            <a:ln>
              <a:noFill/>
            </a:ln>
            <a:effectLst/>
          </c:spPr>
          <c:invertIfNegative val="0"/>
          <c:xVal>
            <c:numRef>
              <c:f>Sheet1!$A$2:$A$4</c:f>
              <c:numCache>
                <c:formatCode>General</c:formatCode>
                <c:ptCount val="3"/>
                <c:pt idx="0">
                  <c:v>0.7</c:v>
                </c:pt>
                <c:pt idx="1">
                  <c:v>1.8</c:v>
                </c:pt>
                <c:pt idx="2">
                  <c:v>2.6</c:v>
                </c:pt>
              </c:numCache>
            </c:numRef>
          </c:xVal>
          <c:yVal>
            <c:numRef>
              <c:f>Sheet1!$B$2:$B$4</c:f>
              <c:numCache>
                <c:formatCode>General</c:formatCode>
                <c:ptCount val="3"/>
                <c:pt idx="0">
                  <c:v>2.7</c:v>
                </c:pt>
                <c:pt idx="1">
                  <c:v>3.2</c:v>
                </c:pt>
                <c:pt idx="2">
                  <c:v>0.8</c:v>
                </c:pt>
              </c:numCache>
            </c:numRef>
          </c:yVal>
          <c:bubbleSize>
            <c:numRef>
              <c:f>Sheet1!$C$2:$C$4</c:f>
              <c:numCache>
                <c:formatCode>General</c:formatCode>
                <c:ptCount val="3"/>
                <c:pt idx="0">
                  <c:v>10</c:v>
                </c:pt>
                <c:pt idx="1">
                  <c:v>4</c:v>
                </c:pt>
                <c:pt idx="2">
                  <c:v>8</c:v>
                </c:pt>
              </c:numCache>
            </c:numRef>
          </c:bubbleSize>
          <c:bubble3D val="1"/>
        </c:ser>
        <c:dLbls>
          <c:showLegendKey val="0"/>
          <c:showVal val="0"/>
          <c:showCatName val="0"/>
          <c:showSerName val="0"/>
          <c:showPercent val="0"/>
          <c:showBubbleSize val="0"/>
        </c:dLbls>
        <c:bubbleScale val="100"/>
        <c:showNegBubbles val="0"/>
        <c:axId val="-953863952"/>
        <c:axId val="-953867760"/>
      </c:bubbleChart>
      <c:valAx>
        <c:axId val="-953863952"/>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crossAx val="-953867760"/>
        <c:crosses val="autoZero"/>
        <c:crossBetween val="midCat"/>
      </c:valAx>
      <c:valAx>
        <c:axId val="-953867760"/>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crossAx val="-953863952"/>
        <c:crosses val="autoZero"/>
        <c:crossBetween val="midCat"/>
      </c:valAx>
      <c:spPr>
        <a:noFill/>
        <a:ln>
          <a:noFill/>
        </a:ln>
        <a:effectLst/>
      </c:spPr>
    </c:plotArea>
    <c:plotVisOnly val="1"/>
    <c:dispBlanksAs val="gap"/>
    <c:showDLblsOverMax val="0"/>
  </c:chart>
  <c:spPr>
    <a:noFill/>
    <a:ln>
      <a:noFill/>
    </a:ln>
    <a:effectLst/>
  </c:spPr>
  <c:txPr>
    <a:bodyPr/>
    <a:lstStyle/>
    <a:p>
      <a:pPr>
        <a:defRPr/>
      </a:pPr>
      <a:endParaRPr lang="zh-CN"/>
    </a:p>
  </c:txPr>
  <c:externalData r:id="rId3">
    <c:autoUpdate val="0"/>
  </c:externalData>
</c:chartSpace>
</file>

<file path=ppt/charts/chart18.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r>
              <a:rPr lang="zh-CN" altLang="en-US" dirty="0" smtClean="0"/>
              <a:t>面积图</a:t>
            </a:r>
            <a:endParaRPr lang="zh-CN" altLang="en-US" dirty="0"/>
          </a:p>
        </c:rich>
      </c:tx>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endParaRPr lang="zh-CN"/>
        </a:p>
      </c:txPr>
    </c:title>
    <c:autoTitleDeleted val="0"/>
    <c:plotArea>
      <c:layout/>
      <c:areaChart>
        <c:grouping val="standard"/>
        <c:varyColors val="0"/>
        <c:ser>
          <c:idx val="0"/>
          <c:order val="0"/>
          <c:tx>
            <c:strRef>
              <c:f>Sheet1!$B$1</c:f>
              <c:strCache>
                <c:ptCount val="1"/>
                <c:pt idx="0">
                  <c:v>系列 1</c:v>
                </c:pt>
              </c:strCache>
            </c:strRef>
          </c:tx>
          <c:spPr>
            <a:solidFill>
              <a:schemeClr val="accent1"/>
            </a:solidFill>
            <a:ln>
              <a:noFill/>
            </a:ln>
            <a:effectLst/>
          </c:spPr>
          <c:cat>
            <c:numRef>
              <c:f>Sheet1!$A$2:$A$6</c:f>
              <c:numCache>
                <c:formatCode>m/d/yyyy</c:formatCode>
                <c:ptCount val="5"/>
                <c:pt idx="0">
                  <c:v>37261</c:v>
                </c:pt>
                <c:pt idx="1">
                  <c:v>37262</c:v>
                </c:pt>
                <c:pt idx="2">
                  <c:v>37263</c:v>
                </c:pt>
                <c:pt idx="3">
                  <c:v>37264</c:v>
                </c:pt>
                <c:pt idx="4">
                  <c:v>37265</c:v>
                </c:pt>
              </c:numCache>
            </c:numRef>
          </c:cat>
          <c:val>
            <c:numRef>
              <c:f>Sheet1!$B$2:$B$6</c:f>
              <c:numCache>
                <c:formatCode>General</c:formatCode>
                <c:ptCount val="5"/>
                <c:pt idx="0">
                  <c:v>32</c:v>
                </c:pt>
                <c:pt idx="1">
                  <c:v>32</c:v>
                </c:pt>
                <c:pt idx="2">
                  <c:v>28</c:v>
                </c:pt>
                <c:pt idx="3">
                  <c:v>12</c:v>
                </c:pt>
                <c:pt idx="4">
                  <c:v>15</c:v>
                </c:pt>
              </c:numCache>
            </c:numRef>
          </c:val>
        </c:ser>
        <c:ser>
          <c:idx val="1"/>
          <c:order val="1"/>
          <c:tx>
            <c:strRef>
              <c:f>Sheet1!$C$1</c:f>
              <c:strCache>
                <c:ptCount val="1"/>
                <c:pt idx="0">
                  <c:v>系列 2</c:v>
                </c:pt>
              </c:strCache>
            </c:strRef>
          </c:tx>
          <c:spPr>
            <a:solidFill>
              <a:schemeClr val="accent2"/>
            </a:solidFill>
            <a:ln>
              <a:noFill/>
            </a:ln>
            <a:effectLst/>
          </c:spPr>
          <c:cat>
            <c:numRef>
              <c:f>Sheet1!$A$2:$A$6</c:f>
              <c:numCache>
                <c:formatCode>m/d/yyyy</c:formatCode>
                <c:ptCount val="5"/>
                <c:pt idx="0">
                  <c:v>37261</c:v>
                </c:pt>
                <c:pt idx="1">
                  <c:v>37262</c:v>
                </c:pt>
                <c:pt idx="2">
                  <c:v>37263</c:v>
                </c:pt>
                <c:pt idx="3">
                  <c:v>37264</c:v>
                </c:pt>
                <c:pt idx="4">
                  <c:v>37265</c:v>
                </c:pt>
              </c:numCache>
            </c:numRef>
          </c:cat>
          <c:val>
            <c:numRef>
              <c:f>Sheet1!$C$2:$C$6</c:f>
              <c:numCache>
                <c:formatCode>General</c:formatCode>
                <c:ptCount val="5"/>
                <c:pt idx="0">
                  <c:v>12</c:v>
                </c:pt>
                <c:pt idx="1">
                  <c:v>12</c:v>
                </c:pt>
                <c:pt idx="2">
                  <c:v>12</c:v>
                </c:pt>
                <c:pt idx="3">
                  <c:v>21</c:v>
                </c:pt>
                <c:pt idx="4">
                  <c:v>28</c:v>
                </c:pt>
              </c:numCache>
            </c:numRef>
          </c:val>
        </c:ser>
        <c:dLbls>
          <c:showLegendKey val="0"/>
          <c:showVal val="0"/>
          <c:showCatName val="0"/>
          <c:showSerName val="0"/>
          <c:showPercent val="0"/>
          <c:showBubbleSize val="0"/>
        </c:dLbls>
        <c:axId val="-953860144"/>
        <c:axId val="-953865584"/>
      </c:areaChart>
      <c:dateAx>
        <c:axId val="-953860144"/>
        <c:scaling>
          <c:orientation val="minMax"/>
        </c:scaling>
        <c:delete val="0"/>
        <c:axPos val="b"/>
        <c:numFmt formatCode="m/d/yyyy" sourceLinked="1"/>
        <c:majorTickMark val="out"/>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crossAx val="-953865584"/>
        <c:crosses val="autoZero"/>
        <c:auto val="1"/>
        <c:lblOffset val="100"/>
        <c:baseTimeUnit val="days"/>
      </c:dateAx>
      <c:valAx>
        <c:axId val="-953865584"/>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crossAx val="-953860144"/>
        <c:crosses val="autoZero"/>
        <c:crossBetween val="midCat"/>
      </c:valAx>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legend>
    <c:plotVisOnly val="1"/>
    <c:dispBlanksAs val="zero"/>
    <c:showDLblsOverMax val="0"/>
  </c:chart>
  <c:spPr>
    <a:noFill/>
    <a:ln>
      <a:noFill/>
    </a:ln>
    <a:effectLst/>
  </c:spPr>
  <c:txPr>
    <a:bodyPr/>
    <a:lstStyle/>
    <a:p>
      <a:pPr>
        <a:defRPr/>
      </a:pPr>
      <a:endParaRPr lang="zh-CN"/>
    </a:p>
  </c:txPr>
  <c:externalData r:id="rId3">
    <c:autoUpdate val="0"/>
  </c:externalData>
</c:chartSpace>
</file>

<file path=ppt/charts/chart19.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r>
              <a:rPr lang="zh-CN" altLang="en-US" dirty="0" smtClean="0"/>
              <a:t>面积图（堆积）</a:t>
            </a:r>
            <a:endParaRPr lang="zh-CN" altLang="en-US" dirty="0"/>
          </a:p>
        </c:rich>
      </c:tx>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endParaRPr lang="zh-CN"/>
        </a:p>
      </c:txPr>
    </c:title>
    <c:autoTitleDeleted val="0"/>
    <c:plotArea>
      <c:layout/>
      <c:areaChart>
        <c:grouping val="stacked"/>
        <c:varyColors val="0"/>
        <c:ser>
          <c:idx val="0"/>
          <c:order val="0"/>
          <c:tx>
            <c:strRef>
              <c:f>Sheet1!$B$1</c:f>
              <c:strCache>
                <c:ptCount val="1"/>
                <c:pt idx="0">
                  <c:v>系列 1</c:v>
                </c:pt>
              </c:strCache>
            </c:strRef>
          </c:tx>
          <c:spPr>
            <a:solidFill>
              <a:schemeClr val="accent1"/>
            </a:solidFill>
            <a:ln>
              <a:noFill/>
            </a:ln>
            <a:effectLst/>
          </c:spPr>
          <c:cat>
            <c:numRef>
              <c:f>Sheet1!$A$2:$A$6</c:f>
              <c:numCache>
                <c:formatCode>m/d/yyyy</c:formatCode>
                <c:ptCount val="5"/>
                <c:pt idx="0">
                  <c:v>37261</c:v>
                </c:pt>
                <c:pt idx="1">
                  <c:v>37262</c:v>
                </c:pt>
                <c:pt idx="2">
                  <c:v>37263</c:v>
                </c:pt>
                <c:pt idx="3">
                  <c:v>37264</c:v>
                </c:pt>
                <c:pt idx="4">
                  <c:v>37265</c:v>
                </c:pt>
              </c:numCache>
            </c:numRef>
          </c:cat>
          <c:val>
            <c:numRef>
              <c:f>Sheet1!$B$2:$B$6</c:f>
              <c:numCache>
                <c:formatCode>General</c:formatCode>
                <c:ptCount val="5"/>
                <c:pt idx="0">
                  <c:v>32</c:v>
                </c:pt>
                <c:pt idx="1">
                  <c:v>32</c:v>
                </c:pt>
                <c:pt idx="2">
                  <c:v>28</c:v>
                </c:pt>
                <c:pt idx="3">
                  <c:v>12</c:v>
                </c:pt>
                <c:pt idx="4">
                  <c:v>15</c:v>
                </c:pt>
              </c:numCache>
            </c:numRef>
          </c:val>
        </c:ser>
        <c:ser>
          <c:idx val="1"/>
          <c:order val="1"/>
          <c:tx>
            <c:strRef>
              <c:f>Sheet1!$C$1</c:f>
              <c:strCache>
                <c:ptCount val="1"/>
                <c:pt idx="0">
                  <c:v>系列 2</c:v>
                </c:pt>
              </c:strCache>
            </c:strRef>
          </c:tx>
          <c:spPr>
            <a:solidFill>
              <a:schemeClr val="accent2"/>
            </a:solidFill>
            <a:ln>
              <a:noFill/>
            </a:ln>
            <a:effectLst/>
          </c:spPr>
          <c:cat>
            <c:numRef>
              <c:f>Sheet1!$A$2:$A$6</c:f>
              <c:numCache>
                <c:formatCode>m/d/yyyy</c:formatCode>
                <c:ptCount val="5"/>
                <c:pt idx="0">
                  <c:v>37261</c:v>
                </c:pt>
                <c:pt idx="1">
                  <c:v>37262</c:v>
                </c:pt>
                <c:pt idx="2">
                  <c:v>37263</c:v>
                </c:pt>
                <c:pt idx="3">
                  <c:v>37264</c:v>
                </c:pt>
                <c:pt idx="4">
                  <c:v>37265</c:v>
                </c:pt>
              </c:numCache>
            </c:numRef>
          </c:cat>
          <c:val>
            <c:numRef>
              <c:f>Sheet1!$C$2:$C$6</c:f>
              <c:numCache>
                <c:formatCode>General</c:formatCode>
                <c:ptCount val="5"/>
                <c:pt idx="0">
                  <c:v>12</c:v>
                </c:pt>
                <c:pt idx="1">
                  <c:v>12</c:v>
                </c:pt>
                <c:pt idx="2">
                  <c:v>12</c:v>
                </c:pt>
                <c:pt idx="3">
                  <c:v>21</c:v>
                </c:pt>
                <c:pt idx="4">
                  <c:v>28</c:v>
                </c:pt>
              </c:numCache>
            </c:numRef>
          </c:val>
        </c:ser>
        <c:dLbls>
          <c:showLegendKey val="0"/>
          <c:showVal val="0"/>
          <c:showCatName val="0"/>
          <c:showSerName val="0"/>
          <c:showPercent val="0"/>
          <c:showBubbleSize val="0"/>
        </c:dLbls>
        <c:axId val="-953865040"/>
        <c:axId val="-953864496"/>
      </c:areaChart>
      <c:dateAx>
        <c:axId val="-953865040"/>
        <c:scaling>
          <c:orientation val="minMax"/>
        </c:scaling>
        <c:delete val="0"/>
        <c:axPos val="b"/>
        <c:numFmt formatCode="m/d/yyyy" sourceLinked="1"/>
        <c:majorTickMark val="out"/>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crossAx val="-953864496"/>
        <c:crosses val="autoZero"/>
        <c:auto val="1"/>
        <c:lblOffset val="100"/>
        <c:baseTimeUnit val="days"/>
      </c:dateAx>
      <c:valAx>
        <c:axId val="-953864496"/>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crossAx val="-953865040"/>
        <c:crosses val="autoZero"/>
        <c:crossBetween val="midCat"/>
      </c:valAx>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legend>
    <c:plotVisOnly val="1"/>
    <c:dispBlanksAs val="zero"/>
    <c:showDLblsOverMax val="0"/>
  </c:chart>
  <c:spPr>
    <a:noFill/>
    <a:ln>
      <a:noFill/>
    </a:ln>
    <a:effectLst/>
  </c:spPr>
  <c:txPr>
    <a:bodyPr/>
    <a:lstStyle/>
    <a:p>
      <a:pPr>
        <a:defRPr/>
      </a:pPr>
      <a:endParaRPr lang="zh-CN"/>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r>
              <a:rPr lang="zh-CN" altLang="en-US" dirty="0" smtClean="0"/>
              <a:t>条形图</a:t>
            </a:r>
            <a:endParaRPr lang="zh-CN" altLang="en-US" dirty="0"/>
          </a:p>
        </c:rich>
      </c:tx>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endParaRPr lang="zh-CN"/>
        </a:p>
      </c:txPr>
    </c:title>
    <c:autoTitleDeleted val="0"/>
    <c:plotArea>
      <c:layout/>
      <c:barChart>
        <c:barDir val="bar"/>
        <c:grouping val="clustered"/>
        <c:varyColors val="0"/>
        <c:ser>
          <c:idx val="0"/>
          <c:order val="0"/>
          <c:tx>
            <c:strRef>
              <c:f>Sheet1!$B$1</c:f>
              <c:strCache>
                <c:ptCount val="1"/>
                <c:pt idx="0">
                  <c:v>系列 1</c:v>
                </c:pt>
              </c:strCache>
            </c:strRef>
          </c:tx>
          <c:spPr>
            <a:solidFill>
              <a:schemeClr val="accent1"/>
            </a:solidFill>
            <a:ln>
              <a:noFill/>
            </a:ln>
            <a:effectLst/>
          </c:spPr>
          <c:invertIfNegative val="0"/>
          <c:cat>
            <c:strRef>
              <c:f>Sheet1!$A$2:$A$5</c:f>
              <c:strCache>
                <c:ptCount val="4"/>
                <c:pt idx="0">
                  <c:v>类别 1</c:v>
                </c:pt>
                <c:pt idx="1">
                  <c:v>类别 2</c:v>
                </c:pt>
                <c:pt idx="2">
                  <c:v>类别 3</c:v>
                </c:pt>
                <c:pt idx="3">
                  <c:v>类别 4</c:v>
                </c:pt>
              </c:strCache>
            </c:strRef>
          </c:cat>
          <c:val>
            <c:numRef>
              <c:f>Sheet1!$B$2:$B$5</c:f>
              <c:numCache>
                <c:formatCode>General</c:formatCode>
                <c:ptCount val="4"/>
                <c:pt idx="0">
                  <c:v>4.3</c:v>
                </c:pt>
                <c:pt idx="1">
                  <c:v>2.5</c:v>
                </c:pt>
                <c:pt idx="2">
                  <c:v>3.5</c:v>
                </c:pt>
                <c:pt idx="3">
                  <c:v>4.5</c:v>
                </c:pt>
              </c:numCache>
            </c:numRef>
          </c:val>
        </c:ser>
        <c:ser>
          <c:idx val="1"/>
          <c:order val="1"/>
          <c:tx>
            <c:strRef>
              <c:f>Sheet1!$C$1</c:f>
              <c:strCache>
                <c:ptCount val="1"/>
                <c:pt idx="0">
                  <c:v>系列 2</c:v>
                </c:pt>
              </c:strCache>
            </c:strRef>
          </c:tx>
          <c:spPr>
            <a:solidFill>
              <a:schemeClr val="accent2"/>
            </a:solidFill>
            <a:ln>
              <a:noFill/>
            </a:ln>
            <a:effectLst/>
          </c:spPr>
          <c:invertIfNegative val="0"/>
          <c:cat>
            <c:strRef>
              <c:f>Sheet1!$A$2:$A$5</c:f>
              <c:strCache>
                <c:ptCount val="4"/>
                <c:pt idx="0">
                  <c:v>类别 1</c:v>
                </c:pt>
                <c:pt idx="1">
                  <c:v>类别 2</c:v>
                </c:pt>
                <c:pt idx="2">
                  <c:v>类别 3</c:v>
                </c:pt>
                <c:pt idx="3">
                  <c:v>类别 4</c:v>
                </c:pt>
              </c:strCache>
            </c:strRef>
          </c:cat>
          <c:val>
            <c:numRef>
              <c:f>Sheet1!$C$2:$C$5</c:f>
              <c:numCache>
                <c:formatCode>General</c:formatCode>
                <c:ptCount val="4"/>
                <c:pt idx="0">
                  <c:v>2.4</c:v>
                </c:pt>
                <c:pt idx="1">
                  <c:v>4.4000000000000004</c:v>
                </c:pt>
                <c:pt idx="2">
                  <c:v>1.8</c:v>
                </c:pt>
                <c:pt idx="3">
                  <c:v>2.8</c:v>
                </c:pt>
              </c:numCache>
            </c:numRef>
          </c:val>
        </c:ser>
        <c:ser>
          <c:idx val="2"/>
          <c:order val="2"/>
          <c:tx>
            <c:strRef>
              <c:f>Sheet1!$D$1</c:f>
              <c:strCache>
                <c:ptCount val="1"/>
                <c:pt idx="0">
                  <c:v>系列 3</c:v>
                </c:pt>
              </c:strCache>
            </c:strRef>
          </c:tx>
          <c:spPr>
            <a:solidFill>
              <a:schemeClr val="accent3"/>
            </a:solidFill>
            <a:ln>
              <a:noFill/>
            </a:ln>
            <a:effectLst/>
          </c:spPr>
          <c:invertIfNegative val="0"/>
          <c:cat>
            <c:strRef>
              <c:f>Sheet1!$A$2:$A$5</c:f>
              <c:strCache>
                <c:ptCount val="4"/>
                <c:pt idx="0">
                  <c:v>类别 1</c:v>
                </c:pt>
                <c:pt idx="1">
                  <c:v>类别 2</c:v>
                </c:pt>
                <c:pt idx="2">
                  <c:v>类别 3</c:v>
                </c:pt>
                <c:pt idx="3">
                  <c:v>类别 4</c:v>
                </c:pt>
              </c:strCache>
            </c:strRef>
          </c:cat>
          <c:val>
            <c:numRef>
              <c:f>Sheet1!$D$2:$D$5</c:f>
              <c:numCache>
                <c:formatCode>General</c:formatCode>
                <c:ptCount val="4"/>
                <c:pt idx="0">
                  <c:v>2</c:v>
                </c:pt>
                <c:pt idx="1">
                  <c:v>2</c:v>
                </c:pt>
                <c:pt idx="2">
                  <c:v>3</c:v>
                </c:pt>
                <c:pt idx="3">
                  <c:v>5</c:v>
                </c:pt>
              </c:numCache>
            </c:numRef>
          </c:val>
        </c:ser>
        <c:dLbls>
          <c:showLegendKey val="0"/>
          <c:showVal val="0"/>
          <c:showCatName val="0"/>
          <c:showSerName val="0"/>
          <c:showPercent val="0"/>
          <c:showBubbleSize val="0"/>
        </c:dLbls>
        <c:gapWidth val="182"/>
        <c:axId val="-1157713456"/>
        <c:axId val="-1157717264"/>
      </c:barChart>
      <c:catAx>
        <c:axId val="-1157713456"/>
        <c:scaling>
          <c:orientation val="minMax"/>
        </c:scaling>
        <c:delete val="0"/>
        <c:axPos val="l"/>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crossAx val="-1157717264"/>
        <c:crosses val="autoZero"/>
        <c:auto val="1"/>
        <c:lblAlgn val="ctr"/>
        <c:lblOffset val="100"/>
        <c:noMultiLvlLbl val="0"/>
      </c:catAx>
      <c:valAx>
        <c:axId val="-1157717264"/>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crossAx val="-1157713456"/>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legend>
    <c:plotVisOnly val="1"/>
    <c:dispBlanksAs val="gap"/>
    <c:showDLblsOverMax val="0"/>
  </c:chart>
  <c:spPr>
    <a:noFill/>
    <a:ln>
      <a:noFill/>
    </a:ln>
    <a:effectLst/>
  </c:spPr>
  <c:txPr>
    <a:bodyPr/>
    <a:lstStyle/>
    <a:p>
      <a:pPr>
        <a:defRPr/>
      </a:pPr>
      <a:endParaRPr lang="zh-CN"/>
    </a:p>
  </c:txPr>
  <c:externalData r:id="rId3">
    <c:autoUpdate val="0"/>
  </c:externalData>
</c:chartSpace>
</file>

<file path=ppt/charts/chart20.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r>
              <a:rPr lang="zh-CN" altLang="en-US" dirty="0" smtClean="0"/>
              <a:t>饼图</a:t>
            </a:r>
            <a:endParaRPr lang="zh-CN" altLang="en-US" dirty="0"/>
          </a:p>
        </c:rich>
      </c:tx>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endParaRPr lang="zh-CN"/>
        </a:p>
      </c:txPr>
    </c:title>
    <c:autoTitleDeleted val="0"/>
    <c:plotArea>
      <c:layout/>
      <c:pieChart>
        <c:varyColors val="1"/>
        <c:ser>
          <c:idx val="0"/>
          <c:order val="0"/>
          <c:tx>
            <c:strRef>
              <c:f>Sheet1!$B$1</c:f>
              <c:strCache>
                <c:ptCount val="1"/>
                <c:pt idx="0">
                  <c:v>销售额</c:v>
                </c:pt>
              </c:strCache>
            </c:strRef>
          </c:tx>
          <c:dPt>
            <c:idx val="0"/>
            <c:bubble3D val="0"/>
            <c:spPr>
              <a:solidFill>
                <a:schemeClr val="accent1"/>
              </a:solidFill>
              <a:ln w="19050">
                <a:solidFill>
                  <a:schemeClr val="lt1"/>
                </a:solidFill>
              </a:ln>
              <a:effectLst/>
            </c:spPr>
          </c:dPt>
          <c:dPt>
            <c:idx val="1"/>
            <c:bubble3D val="0"/>
            <c:spPr>
              <a:solidFill>
                <a:schemeClr val="accent2"/>
              </a:solidFill>
              <a:ln w="19050">
                <a:solidFill>
                  <a:schemeClr val="lt1"/>
                </a:solidFill>
              </a:ln>
              <a:effectLst/>
            </c:spPr>
          </c:dPt>
          <c:dPt>
            <c:idx val="2"/>
            <c:bubble3D val="0"/>
            <c:spPr>
              <a:solidFill>
                <a:schemeClr val="accent3"/>
              </a:solidFill>
              <a:ln w="19050">
                <a:solidFill>
                  <a:schemeClr val="lt1"/>
                </a:solidFill>
              </a:ln>
              <a:effectLst/>
            </c:spPr>
          </c:dPt>
          <c:dPt>
            <c:idx val="3"/>
            <c:bubble3D val="0"/>
            <c:spPr>
              <a:solidFill>
                <a:schemeClr val="accent4"/>
              </a:solidFill>
              <a:ln w="19050">
                <a:solidFill>
                  <a:schemeClr val="lt1"/>
                </a:solidFill>
              </a:ln>
              <a:effectLst/>
            </c:spPr>
          </c:dPt>
          <c:cat>
            <c:strRef>
              <c:f>Sheet1!$A$2:$A$5</c:f>
              <c:strCache>
                <c:ptCount val="4"/>
                <c:pt idx="0">
                  <c:v>第一季度</c:v>
                </c:pt>
                <c:pt idx="1">
                  <c:v>第二季度</c:v>
                </c:pt>
                <c:pt idx="2">
                  <c:v>第三季度</c:v>
                </c:pt>
                <c:pt idx="3">
                  <c:v>第四季度</c:v>
                </c:pt>
              </c:strCache>
            </c:strRef>
          </c:cat>
          <c:val>
            <c:numRef>
              <c:f>Sheet1!$B$2:$B$5</c:f>
              <c:numCache>
                <c:formatCode>General</c:formatCode>
                <c:ptCount val="4"/>
                <c:pt idx="0">
                  <c:v>8.1999999999999993</c:v>
                </c:pt>
                <c:pt idx="1">
                  <c:v>3.2</c:v>
                </c:pt>
                <c:pt idx="2">
                  <c:v>1.4</c:v>
                </c:pt>
                <c:pt idx="3">
                  <c:v>1.2</c:v>
                </c:pt>
              </c:numCache>
            </c:numRef>
          </c:val>
        </c:ser>
        <c:dLbls>
          <c:showLegendKey val="0"/>
          <c:showVal val="0"/>
          <c:showCatName val="0"/>
          <c:showSerName val="0"/>
          <c:showPercent val="0"/>
          <c:showBubbleSize val="0"/>
          <c:showLeaderLines val="1"/>
        </c:dLbls>
        <c:firstSliceAng val="0"/>
      </c:pieChart>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legend>
    <c:plotVisOnly val="1"/>
    <c:dispBlanksAs val="gap"/>
    <c:showDLblsOverMax val="0"/>
  </c:chart>
  <c:spPr>
    <a:noFill/>
    <a:ln>
      <a:noFill/>
    </a:ln>
    <a:effectLst/>
  </c:spPr>
  <c:txPr>
    <a:bodyPr/>
    <a:lstStyle/>
    <a:p>
      <a:pPr>
        <a:defRPr/>
      </a:pPr>
      <a:endParaRPr lang="zh-CN"/>
    </a:p>
  </c:txPr>
  <c:externalData r:id="rId3">
    <c:autoUpdate val="0"/>
  </c:externalData>
</c:chartSpace>
</file>

<file path=ppt/charts/chart21.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r>
              <a:rPr lang="en-US" altLang="zh-CN" dirty="0" smtClean="0"/>
              <a:t>3D</a:t>
            </a:r>
            <a:r>
              <a:rPr lang="zh-CN" altLang="en-US" dirty="0" smtClean="0"/>
              <a:t>饼图</a:t>
            </a:r>
            <a:endParaRPr lang="zh-CN" altLang="en-US" dirty="0"/>
          </a:p>
        </c:rich>
      </c:tx>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endParaRPr lang="zh-CN"/>
        </a:p>
      </c:txPr>
    </c:title>
    <c:autoTitleDeleted val="0"/>
    <c:view3D>
      <c:rotX val="30"/>
      <c:rotY val="0"/>
      <c:depthPercent val="100"/>
      <c:rAngAx val="0"/>
    </c:view3D>
    <c:floor>
      <c:thickness val="0"/>
      <c:spPr>
        <a:noFill/>
        <a:ln>
          <a:noFill/>
        </a:ln>
        <a:effectLst/>
        <a:sp3d/>
      </c:spPr>
    </c:floor>
    <c:sideWall>
      <c:thickness val="0"/>
      <c:spPr>
        <a:noFill/>
        <a:ln>
          <a:noFill/>
        </a:ln>
        <a:effectLst/>
        <a:sp3d/>
      </c:spPr>
    </c:sideWall>
    <c:backWall>
      <c:thickness val="0"/>
      <c:spPr>
        <a:noFill/>
        <a:ln>
          <a:noFill/>
        </a:ln>
        <a:effectLst/>
        <a:sp3d/>
      </c:spPr>
    </c:backWall>
    <c:plotArea>
      <c:layout/>
      <c:pie3DChart>
        <c:varyColors val="1"/>
        <c:ser>
          <c:idx val="0"/>
          <c:order val="0"/>
          <c:tx>
            <c:strRef>
              <c:f>Sheet1!$B$1</c:f>
              <c:strCache>
                <c:ptCount val="1"/>
                <c:pt idx="0">
                  <c:v>销售额</c:v>
                </c:pt>
              </c:strCache>
            </c:strRef>
          </c:tx>
          <c:dPt>
            <c:idx val="0"/>
            <c:bubble3D val="0"/>
            <c:spPr>
              <a:solidFill>
                <a:schemeClr val="accent1"/>
              </a:solidFill>
              <a:ln w="25400">
                <a:solidFill>
                  <a:schemeClr val="lt1"/>
                </a:solidFill>
              </a:ln>
              <a:effectLst/>
              <a:sp3d contourW="25400">
                <a:contourClr>
                  <a:schemeClr val="lt1"/>
                </a:contourClr>
              </a:sp3d>
            </c:spPr>
          </c:dPt>
          <c:dPt>
            <c:idx val="1"/>
            <c:bubble3D val="0"/>
            <c:spPr>
              <a:solidFill>
                <a:schemeClr val="accent2"/>
              </a:solidFill>
              <a:ln w="25400">
                <a:solidFill>
                  <a:schemeClr val="lt1"/>
                </a:solidFill>
              </a:ln>
              <a:effectLst/>
              <a:sp3d contourW="25400">
                <a:contourClr>
                  <a:schemeClr val="lt1"/>
                </a:contourClr>
              </a:sp3d>
            </c:spPr>
          </c:dPt>
          <c:dPt>
            <c:idx val="2"/>
            <c:bubble3D val="0"/>
            <c:spPr>
              <a:solidFill>
                <a:schemeClr val="accent3"/>
              </a:solidFill>
              <a:ln w="25400">
                <a:solidFill>
                  <a:schemeClr val="lt1"/>
                </a:solidFill>
              </a:ln>
              <a:effectLst/>
              <a:sp3d contourW="25400">
                <a:contourClr>
                  <a:schemeClr val="lt1"/>
                </a:contourClr>
              </a:sp3d>
            </c:spPr>
          </c:dPt>
          <c:dPt>
            <c:idx val="3"/>
            <c:bubble3D val="0"/>
            <c:spPr>
              <a:solidFill>
                <a:schemeClr val="accent4"/>
              </a:solidFill>
              <a:ln w="25400">
                <a:solidFill>
                  <a:schemeClr val="lt1"/>
                </a:solidFill>
              </a:ln>
              <a:effectLst/>
              <a:sp3d contourW="25400">
                <a:contourClr>
                  <a:schemeClr val="lt1"/>
                </a:contourClr>
              </a:sp3d>
            </c:spPr>
          </c:dPt>
          <c:cat>
            <c:strRef>
              <c:f>Sheet1!$A$2:$A$5</c:f>
              <c:strCache>
                <c:ptCount val="4"/>
                <c:pt idx="0">
                  <c:v>第一季度</c:v>
                </c:pt>
                <c:pt idx="1">
                  <c:v>第二季度</c:v>
                </c:pt>
                <c:pt idx="2">
                  <c:v>第三季度</c:v>
                </c:pt>
                <c:pt idx="3">
                  <c:v>第四季度</c:v>
                </c:pt>
              </c:strCache>
            </c:strRef>
          </c:cat>
          <c:val>
            <c:numRef>
              <c:f>Sheet1!$B$2:$B$5</c:f>
              <c:numCache>
                <c:formatCode>General</c:formatCode>
                <c:ptCount val="4"/>
                <c:pt idx="0">
                  <c:v>8.1999999999999993</c:v>
                </c:pt>
                <c:pt idx="1">
                  <c:v>3.2</c:v>
                </c:pt>
                <c:pt idx="2">
                  <c:v>1.4</c:v>
                </c:pt>
                <c:pt idx="3">
                  <c:v>1.2</c:v>
                </c:pt>
              </c:numCache>
            </c:numRef>
          </c:val>
        </c:ser>
        <c:dLbls>
          <c:showLegendKey val="0"/>
          <c:showVal val="0"/>
          <c:showCatName val="0"/>
          <c:showSerName val="0"/>
          <c:showPercent val="0"/>
          <c:showBubbleSize val="0"/>
          <c:showLeaderLines val="1"/>
        </c:dLbls>
      </c:pie3DChart>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legend>
    <c:plotVisOnly val="1"/>
    <c:dispBlanksAs val="gap"/>
    <c:showDLblsOverMax val="0"/>
  </c:chart>
  <c:spPr>
    <a:noFill/>
    <a:ln>
      <a:noFill/>
    </a:ln>
    <a:effectLst/>
  </c:spPr>
  <c:txPr>
    <a:bodyPr/>
    <a:lstStyle/>
    <a:p>
      <a:pPr>
        <a:defRPr/>
      </a:pPr>
      <a:endParaRPr lang="zh-CN"/>
    </a:p>
  </c:txPr>
  <c:externalData r:id="rId3">
    <c:autoUpdate val="0"/>
  </c:externalData>
</c:chartSpace>
</file>

<file path=ppt/charts/chart22.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title>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endParaRPr lang="zh-CN"/>
        </a:p>
      </c:txPr>
    </c:title>
    <c:autoTitleDeleted val="0"/>
    <c:view3D>
      <c:rotX val="15"/>
      <c:rotY val="20"/>
      <c:depthPercent val="100"/>
      <c:rAngAx val="0"/>
    </c:view3D>
    <c:floor>
      <c:thickness val="0"/>
      <c:spPr>
        <a:noFill/>
        <a:ln w="9525" cap="flat" cmpd="sng" algn="ctr">
          <a:solidFill>
            <a:schemeClr val="tx1">
              <a:lumMod val="15000"/>
              <a:lumOff val="85000"/>
            </a:schemeClr>
          </a:solidFill>
          <a:round/>
        </a:ln>
        <a:effectLst/>
        <a:sp3d contourW="9525">
          <a:contourClr>
            <a:schemeClr val="tx1">
              <a:lumMod val="15000"/>
              <a:lumOff val="85000"/>
            </a:schemeClr>
          </a:contourClr>
        </a:sp3d>
      </c:spPr>
    </c:floor>
    <c:sideWall>
      <c:thickness val="0"/>
      <c:spPr>
        <a:noFill/>
        <a:ln>
          <a:noFill/>
        </a:ln>
        <a:effectLst/>
        <a:sp3d/>
      </c:spPr>
    </c:sideWall>
    <c:backWall>
      <c:thickness val="0"/>
      <c:spPr>
        <a:noFill/>
        <a:ln>
          <a:noFill/>
        </a:ln>
        <a:effectLst/>
        <a:sp3d/>
      </c:spPr>
    </c:backWall>
    <c:plotArea>
      <c:layout/>
      <c:area3DChart>
        <c:grouping val="standard"/>
        <c:varyColors val="0"/>
        <c:ser>
          <c:idx val="0"/>
          <c:order val="0"/>
          <c:tx>
            <c:strRef>
              <c:f>Sheet1!$B$1</c:f>
              <c:strCache>
                <c:ptCount val="1"/>
                <c:pt idx="0">
                  <c:v>系列 1</c:v>
                </c:pt>
              </c:strCache>
            </c:strRef>
          </c:tx>
          <c:spPr>
            <a:solidFill>
              <a:schemeClr val="accent1"/>
            </a:solidFill>
            <a:ln>
              <a:noFill/>
            </a:ln>
            <a:effectLst/>
            <a:sp3d/>
          </c:spPr>
          <c:cat>
            <c:numRef>
              <c:f>Sheet1!$A$2:$A$6</c:f>
              <c:numCache>
                <c:formatCode>m/d/yyyy</c:formatCode>
                <c:ptCount val="5"/>
                <c:pt idx="0">
                  <c:v>37261</c:v>
                </c:pt>
                <c:pt idx="1">
                  <c:v>37262</c:v>
                </c:pt>
                <c:pt idx="2">
                  <c:v>37263</c:v>
                </c:pt>
                <c:pt idx="3">
                  <c:v>37264</c:v>
                </c:pt>
                <c:pt idx="4">
                  <c:v>37265</c:v>
                </c:pt>
              </c:numCache>
            </c:numRef>
          </c:cat>
          <c:val>
            <c:numRef>
              <c:f>Sheet1!$B$2:$B$6</c:f>
              <c:numCache>
                <c:formatCode>General</c:formatCode>
                <c:ptCount val="5"/>
                <c:pt idx="0">
                  <c:v>32</c:v>
                </c:pt>
                <c:pt idx="1">
                  <c:v>32</c:v>
                </c:pt>
                <c:pt idx="2">
                  <c:v>28</c:v>
                </c:pt>
                <c:pt idx="3">
                  <c:v>12</c:v>
                </c:pt>
                <c:pt idx="4">
                  <c:v>15</c:v>
                </c:pt>
              </c:numCache>
            </c:numRef>
          </c:val>
        </c:ser>
        <c:ser>
          <c:idx val="1"/>
          <c:order val="1"/>
          <c:tx>
            <c:strRef>
              <c:f>Sheet1!$C$1</c:f>
              <c:strCache>
                <c:ptCount val="1"/>
                <c:pt idx="0">
                  <c:v>系列 2</c:v>
                </c:pt>
              </c:strCache>
            </c:strRef>
          </c:tx>
          <c:spPr>
            <a:solidFill>
              <a:schemeClr val="accent2"/>
            </a:solidFill>
            <a:ln>
              <a:noFill/>
            </a:ln>
            <a:effectLst/>
            <a:sp3d/>
          </c:spPr>
          <c:cat>
            <c:numRef>
              <c:f>Sheet1!$A$2:$A$6</c:f>
              <c:numCache>
                <c:formatCode>m/d/yyyy</c:formatCode>
                <c:ptCount val="5"/>
                <c:pt idx="0">
                  <c:v>37261</c:v>
                </c:pt>
                <c:pt idx="1">
                  <c:v>37262</c:v>
                </c:pt>
                <c:pt idx="2">
                  <c:v>37263</c:v>
                </c:pt>
                <c:pt idx="3">
                  <c:v>37264</c:v>
                </c:pt>
                <c:pt idx="4">
                  <c:v>37265</c:v>
                </c:pt>
              </c:numCache>
            </c:numRef>
          </c:cat>
          <c:val>
            <c:numRef>
              <c:f>Sheet1!$C$2:$C$6</c:f>
              <c:numCache>
                <c:formatCode>General</c:formatCode>
                <c:ptCount val="5"/>
                <c:pt idx="0">
                  <c:v>12</c:v>
                </c:pt>
                <c:pt idx="1">
                  <c:v>12</c:v>
                </c:pt>
                <c:pt idx="2">
                  <c:v>12</c:v>
                </c:pt>
                <c:pt idx="3">
                  <c:v>21</c:v>
                </c:pt>
                <c:pt idx="4">
                  <c:v>28</c:v>
                </c:pt>
              </c:numCache>
            </c:numRef>
          </c:val>
        </c:ser>
        <c:dLbls>
          <c:showLegendKey val="0"/>
          <c:showVal val="0"/>
          <c:showCatName val="0"/>
          <c:showSerName val="0"/>
          <c:showPercent val="0"/>
          <c:showBubbleSize val="0"/>
        </c:dLbls>
        <c:axId val="-953751728"/>
        <c:axId val="-953749552"/>
        <c:axId val="-953666224"/>
      </c:area3DChart>
      <c:dateAx>
        <c:axId val="-953751728"/>
        <c:scaling>
          <c:orientation val="minMax"/>
        </c:scaling>
        <c:delete val="0"/>
        <c:axPos val="b"/>
        <c:numFmt formatCode="m/d/yyyy" sourceLinked="1"/>
        <c:majorTickMark val="out"/>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crossAx val="-953749552"/>
        <c:crosses val="autoZero"/>
        <c:auto val="1"/>
        <c:lblOffset val="100"/>
        <c:baseTimeUnit val="days"/>
      </c:dateAx>
      <c:valAx>
        <c:axId val="-953749552"/>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crossAx val="-953751728"/>
        <c:crosses val="autoZero"/>
        <c:crossBetween val="midCat"/>
      </c:valAx>
      <c:serAx>
        <c:axId val="-953666224"/>
        <c:scaling>
          <c:orientation val="minMax"/>
        </c:scaling>
        <c:delete val="0"/>
        <c:axPos val="b"/>
        <c:majorTickMark val="out"/>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crossAx val="-953749552"/>
        <c:crosses val="autoZero"/>
      </c:serAx>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legend>
    <c:plotVisOnly val="1"/>
    <c:dispBlanksAs val="zero"/>
    <c:showDLblsOverMax val="0"/>
  </c:chart>
  <c:spPr>
    <a:noFill/>
    <a:ln>
      <a:noFill/>
    </a:ln>
    <a:effectLst/>
  </c:spPr>
  <c:txPr>
    <a:bodyPr/>
    <a:lstStyle/>
    <a:p>
      <a:pPr>
        <a:defRPr/>
      </a:pPr>
      <a:endParaRPr lang="zh-CN"/>
    </a:p>
  </c:txPr>
  <c:externalData r:id="rId3">
    <c:autoUpdate val="0"/>
  </c:externalData>
</c:chartSpace>
</file>

<file path=ppt/charts/chart23.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title>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endParaRPr lang="zh-CN"/>
        </a:p>
      </c:txPr>
    </c:title>
    <c:autoTitleDeleted val="0"/>
    <c:plotArea>
      <c:layout/>
      <c:doughnutChart>
        <c:varyColors val="1"/>
        <c:ser>
          <c:idx val="0"/>
          <c:order val="0"/>
          <c:tx>
            <c:strRef>
              <c:f>Sheet1!$B$1</c:f>
              <c:strCache>
                <c:ptCount val="1"/>
                <c:pt idx="0">
                  <c:v>销售额</c:v>
                </c:pt>
              </c:strCache>
            </c:strRef>
          </c:tx>
          <c:dPt>
            <c:idx val="0"/>
            <c:bubble3D val="0"/>
            <c:spPr>
              <a:solidFill>
                <a:schemeClr val="accent1"/>
              </a:solidFill>
              <a:ln w="19050">
                <a:solidFill>
                  <a:schemeClr val="lt1"/>
                </a:solidFill>
              </a:ln>
              <a:effectLst/>
            </c:spPr>
          </c:dPt>
          <c:dPt>
            <c:idx val="1"/>
            <c:bubble3D val="0"/>
            <c:spPr>
              <a:solidFill>
                <a:schemeClr val="accent2"/>
              </a:solidFill>
              <a:ln w="19050">
                <a:solidFill>
                  <a:schemeClr val="lt1"/>
                </a:solidFill>
              </a:ln>
              <a:effectLst/>
            </c:spPr>
          </c:dPt>
          <c:dPt>
            <c:idx val="2"/>
            <c:bubble3D val="0"/>
            <c:spPr>
              <a:solidFill>
                <a:schemeClr val="accent3"/>
              </a:solidFill>
              <a:ln w="19050">
                <a:solidFill>
                  <a:schemeClr val="lt1"/>
                </a:solidFill>
              </a:ln>
              <a:effectLst/>
            </c:spPr>
          </c:dPt>
          <c:dPt>
            <c:idx val="3"/>
            <c:bubble3D val="0"/>
            <c:spPr>
              <a:solidFill>
                <a:schemeClr val="accent4"/>
              </a:solidFill>
              <a:ln w="19050">
                <a:solidFill>
                  <a:schemeClr val="lt1"/>
                </a:solidFill>
              </a:ln>
              <a:effectLst/>
            </c:spPr>
          </c:dPt>
          <c:cat>
            <c:strRef>
              <c:f>Sheet1!$A$2:$A$5</c:f>
              <c:strCache>
                <c:ptCount val="4"/>
                <c:pt idx="0">
                  <c:v>第一季度</c:v>
                </c:pt>
                <c:pt idx="1">
                  <c:v>第二季度</c:v>
                </c:pt>
                <c:pt idx="2">
                  <c:v>第三季度</c:v>
                </c:pt>
                <c:pt idx="3">
                  <c:v>第四季度</c:v>
                </c:pt>
              </c:strCache>
            </c:strRef>
          </c:cat>
          <c:val>
            <c:numRef>
              <c:f>Sheet1!$B$2:$B$5</c:f>
              <c:numCache>
                <c:formatCode>General</c:formatCode>
                <c:ptCount val="4"/>
                <c:pt idx="0">
                  <c:v>8.1999999999999993</c:v>
                </c:pt>
                <c:pt idx="1">
                  <c:v>3.2</c:v>
                </c:pt>
                <c:pt idx="2">
                  <c:v>1.4</c:v>
                </c:pt>
                <c:pt idx="3">
                  <c:v>1.2</c:v>
                </c:pt>
              </c:numCache>
            </c:numRef>
          </c:val>
        </c:ser>
        <c:dLbls>
          <c:showLegendKey val="0"/>
          <c:showVal val="0"/>
          <c:showCatName val="0"/>
          <c:showSerName val="0"/>
          <c:showPercent val="0"/>
          <c:showBubbleSize val="0"/>
          <c:showLeaderLines val="1"/>
        </c:dLbls>
        <c:firstSliceAng val="0"/>
        <c:holeSize val="75"/>
      </c:doughnutChart>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legend>
    <c:plotVisOnly val="1"/>
    <c:dispBlanksAs val="gap"/>
    <c:showDLblsOverMax val="0"/>
  </c:chart>
  <c:spPr>
    <a:noFill/>
    <a:ln>
      <a:noFill/>
    </a:ln>
    <a:effectLst/>
  </c:spPr>
  <c:txPr>
    <a:bodyPr/>
    <a:lstStyle/>
    <a:p>
      <a:pPr>
        <a:defRPr/>
      </a:pPr>
      <a:endParaRPr lang="zh-CN"/>
    </a:p>
  </c:txPr>
  <c:externalData r:id="rId3">
    <c:autoUpdate val="0"/>
  </c:externalData>
</c:chartSpace>
</file>

<file path=ppt/charts/chart24.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title>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endParaRPr lang="zh-CN"/>
        </a:p>
      </c:txPr>
    </c:title>
    <c:autoTitleDeleted val="0"/>
    <c:view3D>
      <c:rotX val="15"/>
      <c:rotY val="20"/>
      <c:rAngAx val="0"/>
    </c:view3D>
    <c:floor>
      <c:thickness val="0"/>
      <c:spPr>
        <a:noFill/>
        <a:ln>
          <a:noFill/>
        </a:ln>
        <a:effectLst/>
        <a:sp3d/>
      </c:spPr>
    </c:floor>
    <c:sideWall>
      <c:thickness val="0"/>
      <c:spPr>
        <a:noFill/>
        <a:ln>
          <a:noFill/>
        </a:ln>
        <a:effectLst/>
        <a:sp3d/>
      </c:spPr>
    </c:sideWall>
    <c:backWall>
      <c:thickness val="0"/>
      <c:spPr>
        <a:noFill/>
        <a:ln>
          <a:noFill/>
        </a:ln>
        <a:effectLst/>
        <a:sp3d/>
      </c:spPr>
    </c:backWall>
    <c:plotArea>
      <c:layout/>
      <c:surface3DChart>
        <c:wireframe val="0"/>
        <c:ser>
          <c:idx val="0"/>
          <c:order val="0"/>
          <c:tx>
            <c:strRef>
              <c:f>Sheet1!$B$1</c:f>
              <c:strCache>
                <c:ptCount val="1"/>
                <c:pt idx="0">
                  <c:v>系列 1</c:v>
                </c:pt>
              </c:strCache>
            </c:strRef>
          </c:tx>
          <c:spPr>
            <a:solidFill>
              <a:schemeClr val="accent1"/>
            </a:solidFill>
            <a:ln/>
            <a:effectLst/>
            <a:sp3d/>
          </c:spPr>
          <c:cat>
            <c:strRef>
              <c:f>Sheet1!$A$2:$A$5</c:f>
              <c:strCache>
                <c:ptCount val="4"/>
                <c:pt idx="0">
                  <c:v>类别 1</c:v>
                </c:pt>
                <c:pt idx="1">
                  <c:v>类别 2</c:v>
                </c:pt>
                <c:pt idx="2">
                  <c:v>类别 3</c:v>
                </c:pt>
                <c:pt idx="3">
                  <c:v>类别 4</c:v>
                </c:pt>
              </c:strCache>
            </c:strRef>
          </c:cat>
          <c:val>
            <c:numRef>
              <c:f>Sheet1!$B$2:$B$5</c:f>
              <c:numCache>
                <c:formatCode>General</c:formatCode>
                <c:ptCount val="4"/>
                <c:pt idx="0">
                  <c:v>4.3</c:v>
                </c:pt>
                <c:pt idx="1">
                  <c:v>2.5</c:v>
                </c:pt>
                <c:pt idx="2">
                  <c:v>3.5</c:v>
                </c:pt>
                <c:pt idx="3">
                  <c:v>4.5</c:v>
                </c:pt>
              </c:numCache>
            </c:numRef>
          </c:val>
        </c:ser>
        <c:ser>
          <c:idx val="1"/>
          <c:order val="1"/>
          <c:tx>
            <c:strRef>
              <c:f>Sheet1!$C$1</c:f>
              <c:strCache>
                <c:ptCount val="1"/>
                <c:pt idx="0">
                  <c:v>系列 2</c:v>
                </c:pt>
              </c:strCache>
            </c:strRef>
          </c:tx>
          <c:spPr>
            <a:solidFill>
              <a:schemeClr val="accent2"/>
            </a:solidFill>
            <a:ln/>
            <a:effectLst/>
            <a:sp3d/>
          </c:spPr>
          <c:cat>
            <c:strRef>
              <c:f>Sheet1!$A$2:$A$5</c:f>
              <c:strCache>
                <c:ptCount val="4"/>
                <c:pt idx="0">
                  <c:v>类别 1</c:v>
                </c:pt>
                <c:pt idx="1">
                  <c:v>类别 2</c:v>
                </c:pt>
                <c:pt idx="2">
                  <c:v>类别 3</c:v>
                </c:pt>
                <c:pt idx="3">
                  <c:v>类别 4</c:v>
                </c:pt>
              </c:strCache>
            </c:strRef>
          </c:cat>
          <c:val>
            <c:numRef>
              <c:f>Sheet1!$C$2:$C$5</c:f>
              <c:numCache>
                <c:formatCode>General</c:formatCode>
                <c:ptCount val="4"/>
                <c:pt idx="0">
                  <c:v>2.4</c:v>
                </c:pt>
                <c:pt idx="1">
                  <c:v>4.4000000000000004</c:v>
                </c:pt>
                <c:pt idx="2">
                  <c:v>1.8</c:v>
                </c:pt>
                <c:pt idx="3">
                  <c:v>2.8</c:v>
                </c:pt>
              </c:numCache>
            </c:numRef>
          </c:val>
        </c:ser>
        <c:ser>
          <c:idx val="2"/>
          <c:order val="2"/>
          <c:tx>
            <c:strRef>
              <c:f>Sheet1!$D$1</c:f>
              <c:strCache>
                <c:ptCount val="1"/>
                <c:pt idx="0">
                  <c:v>系列 3</c:v>
                </c:pt>
              </c:strCache>
            </c:strRef>
          </c:tx>
          <c:spPr>
            <a:solidFill>
              <a:schemeClr val="accent3"/>
            </a:solidFill>
            <a:ln/>
            <a:effectLst/>
            <a:sp3d/>
          </c:spPr>
          <c:cat>
            <c:strRef>
              <c:f>Sheet1!$A$2:$A$5</c:f>
              <c:strCache>
                <c:ptCount val="4"/>
                <c:pt idx="0">
                  <c:v>类别 1</c:v>
                </c:pt>
                <c:pt idx="1">
                  <c:v>类别 2</c:v>
                </c:pt>
                <c:pt idx="2">
                  <c:v>类别 3</c:v>
                </c:pt>
                <c:pt idx="3">
                  <c:v>类别 4</c:v>
                </c:pt>
              </c:strCache>
            </c:strRef>
          </c:cat>
          <c:val>
            <c:numRef>
              <c:f>Sheet1!$D$2:$D$5</c:f>
              <c:numCache>
                <c:formatCode>General</c:formatCode>
                <c:ptCount val="4"/>
                <c:pt idx="0">
                  <c:v>2</c:v>
                </c:pt>
                <c:pt idx="1">
                  <c:v>2</c:v>
                </c:pt>
                <c:pt idx="2">
                  <c:v>3</c:v>
                </c:pt>
                <c:pt idx="3">
                  <c:v>5</c:v>
                </c:pt>
              </c:numCache>
            </c:numRef>
          </c:val>
        </c:ser>
        <c:bandFmts>
          <c:bandFmt>
            <c:idx val="0"/>
            <c:spPr>
              <a:solidFill>
                <a:schemeClr val="accent1"/>
              </a:solidFill>
              <a:ln/>
              <a:effectLst/>
              <a:sp3d/>
            </c:spPr>
          </c:bandFmt>
          <c:bandFmt>
            <c:idx val="1"/>
            <c:spPr>
              <a:solidFill>
                <a:schemeClr val="accent2"/>
              </a:solidFill>
              <a:ln/>
              <a:effectLst/>
              <a:sp3d/>
            </c:spPr>
          </c:bandFmt>
          <c:bandFmt>
            <c:idx val="2"/>
            <c:spPr>
              <a:solidFill>
                <a:schemeClr val="accent3"/>
              </a:solidFill>
              <a:ln/>
              <a:effectLst/>
              <a:sp3d/>
            </c:spPr>
          </c:bandFmt>
          <c:bandFmt>
            <c:idx val="3"/>
            <c:spPr>
              <a:solidFill>
                <a:schemeClr val="accent4"/>
              </a:solidFill>
              <a:ln/>
              <a:effectLst/>
              <a:sp3d/>
            </c:spPr>
          </c:bandFmt>
          <c:bandFmt>
            <c:idx val="4"/>
            <c:spPr>
              <a:solidFill>
                <a:schemeClr val="accent5"/>
              </a:solidFill>
              <a:ln/>
              <a:effectLst/>
              <a:sp3d/>
            </c:spPr>
          </c:bandFmt>
          <c:bandFmt>
            <c:idx val="5"/>
            <c:spPr>
              <a:solidFill>
                <a:schemeClr val="accent6"/>
              </a:solidFill>
              <a:ln/>
              <a:effectLst/>
              <a:sp3d/>
            </c:spPr>
          </c:bandFmt>
          <c:bandFmt>
            <c:idx val="6"/>
            <c:spPr>
              <a:solidFill>
                <a:schemeClr val="accent1">
                  <a:lumMod val="60000"/>
                </a:schemeClr>
              </a:solidFill>
              <a:ln/>
              <a:effectLst/>
              <a:sp3d/>
            </c:spPr>
          </c:bandFmt>
          <c:bandFmt>
            <c:idx val="7"/>
            <c:spPr>
              <a:solidFill>
                <a:schemeClr val="accent2">
                  <a:lumMod val="60000"/>
                </a:schemeClr>
              </a:solidFill>
              <a:ln/>
              <a:effectLst/>
              <a:sp3d/>
            </c:spPr>
          </c:bandFmt>
          <c:bandFmt>
            <c:idx val="8"/>
            <c:spPr>
              <a:solidFill>
                <a:schemeClr val="accent3">
                  <a:lumMod val="60000"/>
                </a:schemeClr>
              </a:solidFill>
              <a:ln/>
              <a:effectLst/>
              <a:sp3d/>
            </c:spPr>
          </c:bandFmt>
          <c:bandFmt>
            <c:idx val="9"/>
            <c:spPr>
              <a:solidFill>
                <a:schemeClr val="accent4">
                  <a:lumMod val="60000"/>
                </a:schemeClr>
              </a:solidFill>
              <a:ln/>
              <a:effectLst/>
              <a:sp3d/>
            </c:spPr>
          </c:bandFmt>
          <c:bandFmt>
            <c:idx val="10"/>
            <c:spPr>
              <a:solidFill>
                <a:schemeClr val="accent5">
                  <a:lumMod val="60000"/>
                </a:schemeClr>
              </a:solidFill>
              <a:ln/>
              <a:effectLst/>
              <a:sp3d/>
            </c:spPr>
          </c:bandFmt>
          <c:bandFmt>
            <c:idx val="11"/>
            <c:spPr>
              <a:solidFill>
                <a:schemeClr val="accent6">
                  <a:lumMod val="60000"/>
                </a:schemeClr>
              </a:solidFill>
              <a:ln/>
              <a:effectLst/>
              <a:sp3d/>
            </c:spPr>
          </c:bandFmt>
          <c:bandFmt>
            <c:idx val="12"/>
            <c:spPr>
              <a:solidFill>
                <a:schemeClr val="accent1">
                  <a:lumMod val="80000"/>
                  <a:lumOff val="20000"/>
                </a:schemeClr>
              </a:solidFill>
              <a:ln/>
              <a:effectLst/>
              <a:sp3d/>
            </c:spPr>
          </c:bandFmt>
          <c:bandFmt>
            <c:idx val="13"/>
            <c:spPr>
              <a:solidFill>
                <a:schemeClr val="accent2">
                  <a:lumMod val="80000"/>
                  <a:lumOff val="20000"/>
                </a:schemeClr>
              </a:solidFill>
              <a:ln/>
              <a:effectLst/>
              <a:sp3d/>
            </c:spPr>
          </c:bandFmt>
          <c:bandFmt>
            <c:idx val="14"/>
            <c:spPr>
              <a:solidFill>
                <a:schemeClr val="accent3">
                  <a:lumMod val="80000"/>
                  <a:lumOff val="20000"/>
                </a:schemeClr>
              </a:solidFill>
              <a:ln/>
              <a:effectLst/>
              <a:sp3d/>
            </c:spPr>
          </c:bandFmt>
        </c:bandFmts>
        <c:axId val="-953756080"/>
        <c:axId val="-953757712"/>
        <c:axId val="-953665600"/>
      </c:surface3DChart>
      <c:catAx>
        <c:axId val="-953756080"/>
        <c:scaling>
          <c:orientation val="minMax"/>
        </c:scaling>
        <c:delete val="0"/>
        <c:axPos val="b"/>
        <c:numFmt formatCode="General" sourceLinked="1"/>
        <c:majorTickMark val="out"/>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crossAx val="-953757712"/>
        <c:crosses val="autoZero"/>
        <c:auto val="1"/>
        <c:lblAlgn val="ctr"/>
        <c:lblOffset val="100"/>
        <c:noMultiLvlLbl val="0"/>
      </c:catAx>
      <c:valAx>
        <c:axId val="-953757712"/>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crossAx val="-953756080"/>
        <c:crosses val="autoZero"/>
        <c:crossBetween val="midCat"/>
      </c:valAx>
      <c:serAx>
        <c:axId val="-953665600"/>
        <c:scaling>
          <c:orientation val="minMax"/>
        </c:scaling>
        <c:delete val="0"/>
        <c:axPos val="b"/>
        <c:majorTickMark val="out"/>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crossAx val="-953757712"/>
        <c:crosses val="autoZero"/>
      </c:serAx>
      <c:spPr>
        <a:noFill/>
        <a:ln>
          <a:noFill/>
        </a:ln>
        <a:effectLst/>
      </c:spPr>
    </c:plotArea>
    <c:legend>
      <c:legendPos val="b"/>
      <c:legendEntry>
        <c:idx val="0"/>
        <c:txPr>
          <a:bodyPr rot="0" spcFirstLastPara="1" vertOverflow="ellipsis" vert="horz" wrap="square" anchor="ctr" anchorCtr="1"/>
          <a:lstStyle/>
          <a:p>
            <a:pPr rtl="0">
              <a:defRPr sz="1197" b="0" i="0" u="none" strike="noStrike" kern="1200" baseline="0">
                <a:solidFill>
                  <a:schemeClr val="tx1">
                    <a:lumMod val="65000"/>
                    <a:lumOff val="35000"/>
                  </a:schemeClr>
                </a:solidFill>
                <a:latin typeface="+mn-lt"/>
                <a:ea typeface="+mn-ea"/>
                <a:cs typeface="+mn-cs"/>
              </a:defRPr>
            </a:pPr>
            <a:endParaRPr lang="zh-CN"/>
          </a:p>
        </c:txPr>
      </c:legendEntry>
      <c:legendEntry>
        <c:idx val="1"/>
        <c:txPr>
          <a:bodyPr rot="0" spcFirstLastPara="1" vertOverflow="ellipsis" vert="horz" wrap="square" anchor="ctr" anchorCtr="1"/>
          <a:lstStyle/>
          <a:p>
            <a:pPr rtl="0">
              <a:defRPr sz="1197" b="0" i="0" u="none" strike="noStrike" kern="1200" baseline="0">
                <a:solidFill>
                  <a:schemeClr val="tx1">
                    <a:lumMod val="65000"/>
                    <a:lumOff val="35000"/>
                  </a:schemeClr>
                </a:solidFill>
                <a:latin typeface="+mn-lt"/>
                <a:ea typeface="+mn-ea"/>
                <a:cs typeface="+mn-cs"/>
              </a:defRPr>
            </a:pPr>
            <a:endParaRPr lang="zh-CN"/>
          </a:p>
        </c:txPr>
      </c:legendEntry>
      <c:overlay val="0"/>
      <c:spPr>
        <a:noFill/>
        <a:ln>
          <a:noFill/>
        </a:ln>
        <a:effectLst/>
      </c:spPr>
      <c:txPr>
        <a:bodyPr rot="0" spcFirstLastPara="1" vertOverflow="ellipsis" vert="horz" wrap="square" anchor="ctr" anchorCtr="1"/>
        <a:lstStyle/>
        <a:p>
          <a:pPr rtl="0">
            <a:defRPr sz="1197" b="0" i="0" u="none" strike="noStrike" kern="1200" baseline="0">
              <a:solidFill>
                <a:schemeClr val="tx1">
                  <a:lumMod val="65000"/>
                  <a:lumOff val="35000"/>
                </a:schemeClr>
              </a:solidFill>
              <a:latin typeface="+mn-lt"/>
              <a:ea typeface="+mn-ea"/>
              <a:cs typeface="+mn-cs"/>
            </a:defRPr>
          </a:pPr>
          <a:endParaRPr lang="zh-CN"/>
        </a:p>
      </c:txPr>
    </c:legend>
    <c:plotVisOnly val="1"/>
    <c:dispBlanksAs val="zero"/>
    <c:showDLblsOverMax val="0"/>
  </c:chart>
  <c:spPr>
    <a:noFill/>
    <a:ln>
      <a:noFill/>
    </a:ln>
    <a:effectLst/>
  </c:spPr>
  <c:txPr>
    <a:bodyPr/>
    <a:lstStyle/>
    <a:p>
      <a:pPr>
        <a:defRPr/>
      </a:pPr>
      <a:endParaRPr lang="zh-CN"/>
    </a:p>
  </c:txPr>
  <c:externalData r:id="rId1">
    <c:autoUpdate val="0"/>
  </c:externalData>
</c:chartSpace>
</file>

<file path=ppt/charts/chart25.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title>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endParaRPr lang="zh-CN"/>
        </a:p>
      </c:txPr>
    </c:title>
    <c:autoTitleDeleted val="0"/>
    <c:view3D>
      <c:rotX val="90"/>
      <c:rotY val="0"/>
      <c:rAngAx val="0"/>
      <c:perspective val="0"/>
    </c:view3D>
    <c:floor>
      <c:thickness val="0"/>
      <c:spPr>
        <a:noFill/>
        <a:ln>
          <a:noFill/>
        </a:ln>
        <a:effectLst/>
        <a:sp3d/>
      </c:spPr>
    </c:floor>
    <c:sideWall>
      <c:thickness val="0"/>
      <c:spPr>
        <a:noFill/>
        <a:ln>
          <a:noFill/>
        </a:ln>
        <a:effectLst/>
        <a:sp3d/>
      </c:spPr>
    </c:sideWall>
    <c:backWall>
      <c:thickness val="0"/>
      <c:spPr>
        <a:noFill/>
        <a:ln>
          <a:noFill/>
        </a:ln>
        <a:effectLst/>
        <a:sp3d/>
      </c:spPr>
    </c:backWall>
    <c:plotArea>
      <c:layout/>
      <c:surfaceChart>
        <c:wireframe val="0"/>
        <c:ser>
          <c:idx val="0"/>
          <c:order val="0"/>
          <c:tx>
            <c:strRef>
              <c:f>Sheet1!$B$1</c:f>
              <c:strCache>
                <c:ptCount val="1"/>
                <c:pt idx="0">
                  <c:v>系列 1</c:v>
                </c:pt>
              </c:strCache>
            </c:strRef>
          </c:tx>
          <c:spPr>
            <a:solidFill>
              <a:schemeClr val="accent1"/>
            </a:solidFill>
            <a:ln/>
            <a:effectLst/>
            <a:sp3d/>
          </c:spPr>
          <c:cat>
            <c:strRef>
              <c:f>Sheet1!$A$2:$A$5</c:f>
              <c:strCache>
                <c:ptCount val="4"/>
                <c:pt idx="0">
                  <c:v>类别 1</c:v>
                </c:pt>
                <c:pt idx="1">
                  <c:v>类别 2</c:v>
                </c:pt>
                <c:pt idx="2">
                  <c:v>类别 3</c:v>
                </c:pt>
                <c:pt idx="3">
                  <c:v>类别 4</c:v>
                </c:pt>
              </c:strCache>
            </c:strRef>
          </c:cat>
          <c:val>
            <c:numRef>
              <c:f>Sheet1!$B$2:$B$5</c:f>
              <c:numCache>
                <c:formatCode>General</c:formatCode>
                <c:ptCount val="4"/>
                <c:pt idx="0">
                  <c:v>4.3</c:v>
                </c:pt>
                <c:pt idx="1">
                  <c:v>2.5</c:v>
                </c:pt>
                <c:pt idx="2">
                  <c:v>3.5</c:v>
                </c:pt>
                <c:pt idx="3">
                  <c:v>4.5</c:v>
                </c:pt>
              </c:numCache>
            </c:numRef>
          </c:val>
        </c:ser>
        <c:ser>
          <c:idx val="1"/>
          <c:order val="1"/>
          <c:tx>
            <c:strRef>
              <c:f>Sheet1!$C$1</c:f>
              <c:strCache>
                <c:ptCount val="1"/>
                <c:pt idx="0">
                  <c:v>系列 2</c:v>
                </c:pt>
              </c:strCache>
            </c:strRef>
          </c:tx>
          <c:spPr>
            <a:solidFill>
              <a:schemeClr val="accent2"/>
            </a:solidFill>
            <a:ln/>
            <a:effectLst/>
            <a:sp3d/>
          </c:spPr>
          <c:cat>
            <c:strRef>
              <c:f>Sheet1!$A$2:$A$5</c:f>
              <c:strCache>
                <c:ptCount val="4"/>
                <c:pt idx="0">
                  <c:v>类别 1</c:v>
                </c:pt>
                <c:pt idx="1">
                  <c:v>类别 2</c:v>
                </c:pt>
                <c:pt idx="2">
                  <c:v>类别 3</c:v>
                </c:pt>
                <c:pt idx="3">
                  <c:v>类别 4</c:v>
                </c:pt>
              </c:strCache>
            </c:strRef>
          </c:cat>
          <c:val>
            <c:numRef>
              <c:f>Sheet1!$C$2:$C$5</c:f>
              <c:numCache>
                <c:formatCode>General</c:formatCode>
                <c:ptCount val="4"/>
                <c:pt idx="0">
                  <c:v>2.4</c:v>
                </c:pt>
                <c:pt idx="1">
                  <c:v>4.4000000000000004</c:v>
                </c:pt>
                <c:pt idx="2">
                  <c:v>1.8</c:v>
                </c:pt>
                <c:pt idx="3">
                  <c:v>2.8</c:v>
                </c:pt>
              </c:numCache>
            </c:numRef>
          </c:val>
        </c:ser>
        <c:ser>
          <c:idx val="2"/>
          <c:order val="2"/>
          <c:tx>
            <c:strRef>
              <c:f>Sheet1!$D$1</c:f>
              <c:strCache>
                <c:ptCount val="1"/>
                <c:pt idx="0">
                  <c:v>系列 3</c:v>
                </c:pt>
              </c:strCache>
            </c:strRef>
          </c:tx>
          <c:spPr>
            <a:solidFill>
              <a:schemeClr val="accent3"/>
            </a:solidFill>
            <a:ln/>
            <a:effectLst/>
            <a:sp3d/>
          </c:spPr>
          <c:cat>
            <c:strRef>
              <c:f>Sheet1!$A$2:$A$5</c:f>
              <c:strCache>
                <c:ptCount val="4"/>
                <c:pt idx="0">
                  <c:v>类别 1</c:v>
                </c:pt>
                <c:pt idx="1">
                  <c:v>类别 2</c:v>
                </c:pt>
                <c:pt idx="2">
                  <c:v>类别 3</c:v>
                </c:pt>
                <c:pt idx="3">
                  <c:v>类别 4</c:v>
                </c:pt>
              </c:strCache>
            </c:strRef>
          </c:cat>
          <c:val>
            <c:numRef>
              <c:f>Sheet1!$D$2:$D$5</c:f>
              <c:numCache>
                <c:formatCode>General</c:formatCode>
                <c:ptCount val="4"/>
                <c:pt idx="0">
                  <c:v>2</c:v>
                </c:pt>
                <c:pt idx="1">
                  <c:v>2</c:v>
                </c:pt>
                <c:pt idx="2">
                  <c:v>3</c:v>
                </c:pt>
                <c:pt idx="3">
                  <c:v>5</c:v>
                </c:pt>
              </c:numCache>
            </c:numRef>
          </c:val>
        </c:ser>
        <c:bandFmts>
          <c:bandFmt>
            <c:idx val="0"/>
            <c:spPr>
              <a:solidFill>
                <a:schemeClr val="accent1"/>
              </a:solidFill>
              <a:ln/>
              <a:effectLst/>
              <a:sp3d/>
            </c:spPr>
          </c:bandFmt>
          <c:bandFmt>
            <c:idx val="1"/>
            <c:spPr>
              <a:solidFill>
                <a:schemeClr val="accent2"/>
              </a:solidFill>
              <a:ln/>
              <a:effectLst/>
              <a:sp3d/>
            </c:spPr>
          </c:bandFmt>
          <c:bandFmt>
            <c:idx val="2"/>
            <c:spPr>
              <a:solidFill>
                <a:schemeClr val="accent3"/>
              </a:solidFill>
              <a:ln/>
              <a:effectLst/>
              <a:sp3d/>
            </c:spPr>
          </c:bandFmt>
          <c:bandFmt>
            <c:idx val="3"/>
            <c:spPr>
              <a:solidFill>
                <a:schemeClr val="accent4"/>
              </a:solidFill>
              <a:ln/>
              <a:effectLst/>
              <a:sp3d/>
            </c:spPr>
          </c:bandFmt>
          <c:bandFmt>
            <c:idx val="4"/>
            <c:spPr>
              <a:solidFill>
                <a:schemeClr val="accent5"/>
              </a:solidFill>
              <a:ln/>
              <a:effectLst/>
              <a:sp3d/>
            </c:spPr>
          </c:bandFmt>
          <c:bandFmt>
            <c:idx val="5"/>
            <c:spPr>
              <a:solidFill>
                <a:schemeClr val="accent6"/>
              </a:solidFill>
              <a:ln/>
              <a:effectLst/>
              <a:sp3d/>
            </c:spPr>
          </c:bandFmt>
          <c:bandFmt>
            <c:idx val="6"/>
            <c:spPr>
              <a:solidFill>
                <a:schemeClr val="accent1">
                  <a:lumMod val="60000"/>
                </a:schemeClr>
              </a:solidFill>
              <a:ln/>
              <a:effectLst/>
              <a:sp3d/>
            </c:spPr>
          </c:bandFmt>
          <c:bandFmt>
            <c:idx val="7"/>
            <c:spPr>
              <a:solidFill>
                <a:schemeClr val="accent2">
                  <a:lumMod val="60000"/>
                </a:schemeClr>
              </a:solidFill>
              <a:ln/>
              <a:effectLst/>
              <a:sp3d/>
            </c:spPr>
          </c:bandFmt>
          <c:bandFmt>
            <c:idx val="8"/>
            <c:spPr>
              <a:solidFill>
                <a:schemeClr val="accent3">
                  <a:lumMod val="60000"/>
                </a:schemeClr>
              </a:solidFill>
              <a:ln/>
              <a:effectLst/>
              <a:sp3d/>
            </c:spPr>
          </c:bandFmt>
          <c:bandFmt>
            <c:idx val="9"/>
            <c:spPr>
              <a:solidFill>
                <a:schemeClr val="accent4">
                  <a:lumMod val="60000"/>
                </a:schemeClr>
              </a:solidFill>
              <a:ln/>
              <a:effectLst/>
              <a:sp3d/>
            </c:spPr>
          </c:bandFmt>
          <c:bandFmt>
            <c:idx val="10"/>
            <c:spPr>
              <a:solidFill>
                <a:schemeClr val="accent5">
                  <a:lumMod val="60000"/>
                </a:schemeClr>
              </a:solidFill>
              <a:ln/>
              <a:effectLst/>
              <a:sp3d/>
            </c:spPr>
          </c:bandFmt>
          <c:bandFmt>
            <c:idx val="11"/>
            <c:spPr>
              <a:solidFill>
                <a:schemeClr val="accent6">
                  <a:lumMod val="60000"/>
                </a:schemeClr>
              </a:solidFill>
              <a:ln/>
              <a:effectLst/>
              <a:sp3d/>
            </c:spPr>
          </c:bandFmt>
          <c:bandFmt>
            <c:idx val="12"/>
            <c:spPr>
              <a:solidFill>
                <a:schemeClr val="accent1">
                  <a:lumMod val="80000"/>
                  <a:lumOff val="20000"/>
                </a:schemeClr>
              </a:solidFill>
              <a:ln/>
              <a:effectLst/>
              <a:sp3d/>
            </c:spPr>
          </c:bandFmt>
          <c:bandFmt>
            <c:idx val="13"/>
            <c:spPr>
              <a:solidFill>
                <a:schemeClr val="accent2">
                  <a:lumMod val="80000"/>
                  <a:lumOff val="20000"/>
                </a:schemeClr>
              </a:solidFill>
              <a:ln/>
              <a:effectLst/>
              <a:sp3d/>
            </c:spPr>
          </c:bandFmt>
          <c:bandFmt>
            <c:idx val="14"/>
            <c:spPr>
              <a:solidFill>
                <a:schemeClr val="accent3">
                  <a:lumMod val="80000"/>
                  <a:lumOff val="20000"/>
                </a:schemeClr>
              </a:solidFill>
              <a:ln/>
              <a:effectLst/>
              <a:sp3d/>
            </c:spPr>
          </c:bandFmt>
        </c:bandFmts>
        <c:axId val="-953756624"/>
        <c:axId val="-953748464"/>
        <c:axId val="-953666848"/>
      </c:surfaceChart>
      <c:catAx>
        <c:axId val="-953756624"/>
        <c:scaling>
          <c:orientation val="minMax"/>
        </c:scaling>
        <c:delete val="0"/>
        <c:axPos val="b"/>
        <c:numFmt formatCode="General" sourceLinked="1"/>
        <c:majorTickMark val="out"/>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crossAx val="-953748464"/>
        <c:crosses val="autoZero"/>
        <c:auto val="1"/>
        <c:lblAlgn val="ctr"/>
        <c:lblOffset val="100"/>
        <c:noMultiLvlLbl val="0"/>
      </c:catAx>
      <c:valAx>
        <c:axId val="-953748464"/>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one"/>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crossAx val="-953756624"/>
        <c:crosses val="autoZero"/>
        <c:crossBetween val="midCat"/>
      </c:valAx>
      <c:serAx>
        <c:axId val="-953666848"/>
        <c:scaling>
          <c:orientation val="minMax"/>
        </c:scaling>
        <c:delete val="0"/>
        <c:axPos val="b"/>
        <c:majorTickMark val="out"/>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crossAx val="-953748464"/>
        <c:crosses val="autoZero"/>
      </c:serAx>
      <c:spPr>
        <a:noFill/>
        <a:ln>
          <a:noFill/>
        </a:ln>
        <a:effectLst/>
      </c:spPr>
    </c:plotArea>
    <c:legend>
      <c:legendPos val="b"/>
      <c:legendEntry>
        <c:idx val="0"/>
        <c:txPr>
          <a:bodyPr rot="0" spcFirstLastPara="1" vertOverflow="ellipsis" vert="horz" wrap="square" anchor="ctr" anchorCtr="1"/>
          <a:lstStyle/>
          <a:p>
            <a:pPr rtl="0">
              <a:defRPr sz="1197" b="0" i="0" u="none" strike="noStrike" kern="1200" baseline="0">
                <a:solidFill>
                  <a:schemeClr val="tx1">
                    <a:lumMod val="65000"/>
                    <a:lumOff val="35000"/>
                  </a:schemeClr>
                </a:solidFill>
                <a:latin typeface="+mn-lt"/>
                <a:ea typeface="+mn-ea"/>
                <a:cs typeface="+mn-cs"/>
              </a:defRPr>
            </a:pPr>
            <a:endParaRPr lang="zh-CN"/>
          </a:p>
        </c:txPr>
      </c:legendEntry>
      <c:legendEntry>
        <c:idx val="1"/>
        <c:txPr>
          <a:bodyPr rot="0" spcFirstLastPara="1" vertOverflow="ellipsis" vert="horz" wrap="square" anchor="ctr" anchorCtr="1"/>
          <a:lstStyle/>
          <a:p>
            <a:pPr rtl="0">
              <a:defRPr sz="1197" b="0" i="0" u="none" strike="noStrike" kern="1200" baseline="0">
                <a:solidFill>
                  <a:schemeClr val="tx1">
                    <a:lumMod val="65000"/>
                    <a:lumOff val="35000"/>
                  </a:schemeClr>
                </a:solidFill>
                <a:latin typeface="+mn-lt"/>
                <a:ea typeface="+mn-ea"/>
                <a:cs typeface="+mn-cs"/>
              </a:defRPr>
            </a:pPr>
            <a:endParaRPr lang="zh-CN"/>
          </a:p>
        </c:txPr>
      </c:legendEntry>
      <c:overlay val="0"/>
      <c:spPr>
        <a:noFill/>
        <a:ln>
          <a:noFill/>
        </a:ln>
        <a:effectLst/>
      </c:spPr>
      <c:txPr>
        <a:bodyPr rot="0" spcFirstLastPara="1" vertOverflow="ellipsis" vert="horz" wrap="square" anchor="ctr" anchorCtr="1"/>
        <a:lstStyle/>
        <a:p>
          <a:pPr rtl="0">
            <a:defRPr sz="1197" b="0" i="0" u="none" strike="noStrike" kern="1200" baseline="0">
              <a:solidFill>
                <a:schemeClr val="tx1">
                  <a:lumMod val="65000"/>
                  <a:lumOff val="35000"/>
                </a:schemeClr>
              </a:solidFill>
              <a:latin typeface="+mn-lt"/>
              <a:ea typeface="+mn-ea"/>
              <a:cs typeface="+mn-cs"/>
            </a:defRPr>
          </a:pPr>
          <a:endParaRPr lang="zh-CN"/>
        </a:p>
      </c:txPr>
    </c:legend>
    <c:plotVisOnly val="1"/>
    <c:dispBlanksAs val="zero"/>
    <c:showDLblsOverMax val="0"/>
  </c:chart>
  <c:spPr>
    <a:noFill/>
    <a:ln>
      <a:noFill/>
    </a:ln>
    <a:effectLst/>
  </c:spPr>
  <c:txPr>
    <a:bodyPr/>
    <a:lstStyle/>
    <a:p>
      <a:pPr>
        <a:defRPr/>
      </a:pPr>
      <a:endParaRPr lang="zh-CN"/>
    </a:p>
  </c:txPr>
  <c:externalData r:id="rId1">
    <c:autoUpdate val="0"/>
  </c:externalData>
</c:chartSpace>
</file>

<file path=ppt/charts/chart26.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title>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endParaRPr lang="zh-CN"/>
        </a:p>
      </c:txPr>
    </c:title>
    <c:autoTitleDeleted val="0"/>
    <c:plotArea>
      <c:layout/>
      <c:stockChart>
        <c:ser>
          <c:idx val="0"/>
          <c:order val="0"/>
          <c:tx>
            <c:strRef>
              <c:f>Sheet1!$B$1</c:f>
              <c:strCache>
                <c:ptCount val="1"/>
                <c:pt idx="0">
                  <c:v>盘高</c:v>
                </c:pt>
              </c:strCache>
            </c:strRef>
          </c:tx>
          <c:spPr>
            <a:ln w="19050" cap="rnd">
              <a:noFill/>
              <a:round/>
            </a:ln>
            <a:effectLst/>
          </c:spPr>
          <c:marker>
            <c:symbol val="none"/>
          </c:marker>
          <c:cat>
            <c:numRef>
              <c:f>Sheet1!$A$2:$A$6</c:f>
              <c:numCache>
                <c:formatCode>m/d/yyyy</c:formatCode>
                <c:ptCount val="5"/>
                <c:pt idx="0">
                  <c:v>37261</c:v>
                </c:pt>
                <c:pt idx="1">
                  <c:v>37262</c:v>
                </c:pt>
                <c:pt idx="2">
                  <c:v>37263</c:v>
                </c:pt>
                <c:pt idx="3">
                  <c:v>37264</c:v>
                </c:pt>
                <c:pt idx="4">
                  <c:v>37265</c:v>
                </c:pt>
              </c:numCache>
            </c:numRef>
          </c:cat>
          <c:val>
            <c:numRef>
              <c:f>Sheet1!$B$2:$B$6</c:f>
              <c:numCache>
                <c:formatCode>General</c:formatCode>
                <c:ptCount val="5"/>
                <c:pt idx="0">
                  <c:v>55</c:v>
                </c:pt>
                <c:pt idx="1">
                  <c:v>57</c:v>
                </c:pt>
                <c:pt idx="2">
                  <c:v>57</c:v>
                </c:pt>
                <c:pt idx="3">
                  <c:v>58</c:v>
                </c:pt>
                <c:pt idx="4">
                  <c:v>58</c:v>
                </c:pt>
              </c:numCache>
            </c:numRef>
          </c:val>
          <c:smooth val="0"/>
        </c:ser>
        <c:ser>
          <c:idx val="1"/>
          <c:order val="1"/>
          <c:tx>
            <c:strRef>
              <c:f>Sheet1!$C$1</c:f>
              <c:strCache>
                <c:ptCount val="1"/>
                <c:pt idx="0">
                  <c:v>盘低</c:v>
                </c:pt>
              </c:strCache>
            </c:strRef>
          </c:tx>
          <c:spPr>
            <a:ln w="19050" cap="rnd">
              <a:noFill/>
              <a:round/>
            </a:ln>
            <a:effectLst/>
          </c:spPr>
          <c:marker>
            <c:symbol val="none"/>
          </c:marker>
          <c:cat>
            <c:numRef>
              <c:f>Sheet1!$A$2:$A$6</c:f>
              <c:numCache>
                <c:formatCode>m/d/yyyy</c:formatCode>
                <c:ptCount val="5"/>
                <c:pt idx="0">
                  <c:v>37261</c:v>
                </c:pt>
                <c:pt idx="1">
                  <c:v>37262</c:v>
                </c:pt>
                <c:pt idx="2">
                  <c:v>37263</c:v>
                </c:pt>
                <c:pt idx="3">
                  <c:v>37264</c:v>
                </c:pt>
                <c:pt idx="4">
                  <c:v>37265</c:v>
                </c:pt>
              </c:numCache>
            </c:numRef>
          </c:cat>
          <c:val>
            <c:numRef>
              <c:f>Sheet1!$C$2:$C$6</c:f>
              <c:numCache>
                <c:formatCode>General</c:formatCode>
                <c:ptCount val="5"/>
                <c:pt idx="0">
                  <c:v>11</c:v>
                </c:pt>
                <c:pt idx="1">
                  <c:v>12</c:v>
                </c:pt>
                <c:pt idx="2">
                  <c:v>13</c:v>
                </c:pt>
                <c:pt idx="3">
                  <c:v>11</c:v>
                </c:pt>
                <c:pt idx="4">
                  <c:v>35</c:v>
                </c:pt>
              </c:numCache>
            </c:numRef>
          </c:val>
          <c:smooth val="0"/>
        </c:ser>
        <c:ser>
          <c:idx val="2"/>
          <c:order val="2"/>
          <c:tx>
            <c:strRef>
              <c:f>Sheet1!$D$1</c:f>
              <c:strCache>
                <c:ptCount val="1"/>
                <c:pt idx="0">
                  <c:v>收盘</c:v>
                </c:pt>
              </c:strCache>
            </c:strRef>
          </c:tx>
          <c:spPr>
            <a:ln w="19050" cap="rnd">
              <a:noFill/>
              <a:round/>
            </a:ln>
            <a:effectLst/>
          </c:spPr>
          <c:marker>
            <c:symbol val="dot"/>
            <c:size val="3"/>
            <c:spPr>
              <a:solidFill>
                <a:schemeClr val="accent3"/>
              </a:solidFill>
              <a:ln w="9525">
                <a:solidFill>
                  <a:schemeClr val="accent3"/>
                </a:solidFill>
              </a:ln>
              <a:effectLst/>
            </c:spPr>
          </c:marker>
          <c:cat>
            <c:numRef>
              <c:f>Sheet1!$A$2:$A$6</c:f>
              <c:numCache>
                <c:formatCode>m/d/yyyy</c:formatCode>
                <c:ptCount val="5"/>
                <c:pt idx="0">
                  <c:v>37261</c:v>
                </c:pt>
                <c:pt idx="1">
                  <c:v>37262</c:v>
                </c:pt>
                <c:pt idx="2">
                  <c:v>37263</c:v>
                </c:pt>
                <c:pt idx="3">
                  <c:v>37264</c:v>
                </c:pt>
                <c:pt idx="4">
                  <c:v>37265</c:v>
                </c:pt>
              </c:numCache>
            </c:numRef>
          </c:cat>
          <c:val>
            <c:numRef>
              <c:f>Sheet1!$D$2:$D$6</c:f>
              <c:numCache>
                <c:formatCode>General</c:formatCode>
                <c:ptCount val="5"/>
                <c:pt idx="0">
                  <c:v>32</c:v>
                </c:pt>
                <c:pt idx="1">
                  <c:v>35</c:v>
                </c:pt>
                <c:pt idx="2">
                  <c:v>34</c:v>
                </c:pt>
                <c:pt idx="3">
                  <c:v>35</c:v>
                </c:pt>
                <c:pt idx="4">
                  <c:v>43</c:v>
                </c:pt>
              </c:numCache>
            </c:numRef>
          </c:val>
          <c:smooth val="0"/>
        </c:ser>
        <c:dLbls>
          <c:showLegendKey val="0"/>
          <c:showVal val="0"/>
          <c:showCatName val="0"/>
          <c:showSerName val="0"/>
          <c:showPercent val="0"/>
          <c:showBubbleSize val="0"/>
        </c:dLbls>
        <c:hiLowLines>
          <c:spPr>
            <a:ln w="9525" cap="flat" cmpd="sng" algn="ctr">
              <a:solidFill>
                <a:schemeClr val="tx1">
                  <a:lumMod val="75000"/>
                  <a:lumOff val="25000"/>
                </a:schemeClr>
              </a:solidFill>
              <a:round/>
            </a:ln>
            <a:effectLst/>
          </c:spPr>
        </c:hiLowLines>
        <c:axId val="-953746832"/>
        <c:axId val="-953753360"/>
      </c:stockChart>
      <c:dateAx>
        <c:axId val="-953746832"/>
        <c:scaling>
          <c:orientation val="minMax"/>
        </c:scaling>
        <c:delete val="0"/>
        <c:axPos val="b"/>
        <c:numFmt formatCode="m/d/yyyy" sourceLinked="1"/>
        <c:majorTickMark val="out"/>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crossAx val="-953753360"/>
        <c:crosses val="autoZero"/>
        <c:auto val="1"/>
        <c:lblOffset val="100"/>
        <c:baseTimeUnit val="days"/>
      </c:dateAx>
      <c:valAx>
        <c:axId val="-953753360"/>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crossAx val="-953746832"/>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legend>
    <c:plotVisOnly val="1"/>
    <c:dispBlanksAs val="gap"/>
    <c:showDLblsOverMax val="0"/>
  </c:chart>
  <c:spPr>
    <a:noFill/>
    <a:ln>
      <a:noFill/>
    </a:ln>
    <a:effectLst/>
  </c:spPr>
  <c:txPr>
    <a:bodyPr/>
    <a:lstStyle/>
    <a:p>
      <a:pPr>
        <a:defRPr/>
      </a:pPr>
      <a:endParaRPr lang="zh-CN"/>
    </a:p>
  </c:txPr>
  <c:externalData r:id="rId3">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r>
              <a:rPr lang="zh-CN" altLang="en-US" dirty="0" smtClean="0"/>
              <a:t>柱状图（堆积）</a:t>
            </a:r>
            <a:endParaRPr lang="zh-CN" altLang="en-US" dirty="0"/>
          </a:p>
        </c:rich>
      </c:tx>
      <c:layout>
        <c:manualLayout>
          <c:xMode val="edge"/>
          <c:yMode val="edge"/>
          <c:x val="0.34309274153094765"/>
          <c:y val="2.5626848866163277E-2"/>
        </c:manualLayout>
      </c:layout>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endParaRPr lang="zh-CN"/>
        </a:p>
      </c:txPr>
    </c:title>
    <c:autoTitleDeleted val="0"/>
    <c:plotArea>
      <c:layout/>
      <c:barChart>
        <c:barDir val="col"/>
        <c:grouping val="stacked"/>
        <c:varyColors val="0"/>
        <c:ser>
          <c:idx val="0"/>
          <c:order val="0"/>
          <c:tx>
            <c:strRef>
              <c:f>Sheet1!$B$1</c:f>
              <c:strCache>
                <c:ptCount val="1"/>
                <c:pt idx="0">
                  <c:v>系列 1</c:v>
                </c:pt>
              </c:strCache>
            </c:strRef>
          </c:tx>
          <c:spPr>
            <a:solidFill>
              <a:schemeClr val="accent1"/>
            </a:solidFill>
            <a:ln>
              <a:noFill/>
            </a:ln>
            <a:effectLst/>
          </c:spPr>
          <c:invertIfNegative val="0"/>
          <c:cat>
            <c:strRef>
              <c:f>Sheet1!$A$2:$A$5</c:f>
              <c:strCache>
                <c:ptCount val="4"/>
                <c:pt idx="0">
                  <c:v>类别 1</c:v>
                </c:pt>
                <c:pt idx="1">
                  <c:v>类别 2</c:v>
                </c:pt>
                <c:pt idx="2">
                  <c:v>类别 3</c:v>
                </c:pt>
                <c:pt idx="3">
                  <c:v>类别 4</c:v>
                </c:pt>
              </c:strCache>
            </c:strRef>
          </c:cat>
          <c:val>
            <c:numRef>
              <c:f>Sheet1!$B$2:$B$5</c:f>
              <c:numCache>
                <c:formatCode>General</c:formatCode>
                <c:ptCount val="4"/>
                <c:pt idx="0">
                  <c:v>4.3</c:v>
                </c:pt>
                <c:pt idx="1">
                  <c:v>2.5</c:v>
                </c:pt>
                <c:pt idx="2">
                  <c:v>3.5</c:v>
                </c:pt>
                <c:pt idx="3">
                  <c:v>4.5</c:v>
                </c:pt>
              </c:numCache>
            </c:numRef>
          </c:val>
        </c:ser>
        <c:ser>
          <c:idx val="1"/>
          <c:order val="1"/>
          <c:tx>
            <c:strRef>
              <c:f>Sheet1!$C$1</c:f>
              <c:strCache>
                <c:ptCount val="1"/>
                <c:pt idx="0">
                  <c:v>系列 2</c:v>
                </c:pt>
              </c:strCache>
            </c:strRef>
          </c:tx>
          <c:spPr>
            <a:solidFill>
              <a:schemeClr val="accent2"/>
            </a:solidFill>
            <a:ln>
              <a:noFill/>
            </a:ln>
            <a:effectLst/>
          </c:spPr>
          <c:invertIfNegative val="0"/>
          <c:cat>
            <c:strRef>
              <c:f>Sheet1!$A$2:$A$5</c:f>
              <c:strCache>
                <c:ptCount val="4"/>
                <c:pt idx="0">
                  <c:v>类别 1</c:v>
                </c:pt>
                <c:pt idx="1">
                  <c:v>类别 2</c:v>
                </c:pt>
                <c:pt idx="2">
                  <c:v>类别 3</c:v>
                </c:pt>
                <c:pt idx="3">
                  <c:v>类别 4</c:v>
                </c:pt>
              </c:strCache>
            </c:strRef>
          </c:cat>
          <c:val>
            <c:numRef>
              <c:f>Sheet1!$C$2:$C$5</c:f>
              <c:numCache>
                <c:formatCode>General</c:formatCode>
                <c:ptCount val="4"/>
                <c:pt idx="0">
                  <c:v>2.4</c:v>
                </c:pt>
                <c:pt idx="1">
                  <c:v>4.4000000000000004</c:v>
                </c:pt>
                <c:pt idx="2">
                  <c:v>1.8</c:v>
                </c:pt>
                <c:pt idx="3">
                  <c:v>2.8</c:v>
                </c:pt>
              </c:numCache>
            </c:numRef>
          </c:val>
        </c:ser>
        <c:ser>
          <c:idx val="2"/>
          <c:order val="2"/>
          <c:tx>
            <c:strRef>
              <c:f>Sheet1!$D$1</c:f>
              <c:strCache>
                <c:ptCount val="1"/>
                <c:pt idx="0">
                  <c:v>系列 3</c:v>
                </c:pt>
              </c:strCache>
            </c:strRef>
          </c:tx>
          <c:spPr>
            <a:solidFill>
              <a:schemeClr val="accent3"/>
            </a:solidFill>
            <a:ln>
              <a:noFill/>
            </a:ln>
            <a:effectLst/>
          </c:spPr>
          <c:invertIfNegative val="0"/>
          <c:cat>
            <c:strRef>
              <c:f>Sheet1!$A$2:$A$5</c:f>
              <c:strCache>
                <c:ptCount val="4"/>
                <c:pt idx="0">
                  <c:v>类别 1</c:v>
                </c:pt>
                <c:pt idx="1">
                  <c:v>类别 2</c:v>
                </c:pt>
                <c:pt idx="2">
                  <c:v>类别 3</c:v>
                </c:pt>
                <c:pt idx="3">
                  <c:v>类别 4</c:v>
                </c:pt>
              </c:strCache>
            </c:strRef>
          </c:cat>
          <c:val>
            <c:numRef>
              <c:f>Sheet1!$D$2:$D$5</c:f>
              <c:numCache>
                <c:formatCode>General</c:formatCode>
                <c:ptCount val="4"/>
                <c:pt idx="0">
                  <c:v>2</c:v>
                </c:pt>
                <c:pt idx="1">
                  <c:v>2</c:v>
                </c:pt>
                <c:pt idx="2">
                  <c:v>3</c:v>
                </c:pt>
                <c:pt idx="3">
                  <c:v>5</c:v>
                </c:pt>
              </c:numCache>
            </c:numRef>
          </c:val>
        </c:ser>
        <c:dLbls>
          <c:showLegendKey val="0"/>
          <c:showVal val="0"/>
          <c:showCatName val="0"/>
          <c:showSerName val="0"/>
          <c:showPercent val="0"/>
          <c:showBubbleSize val="0"/>
        </c:dLbls>
        <c:gapWidth val="150"/>
        <c:overlap val="100"/>
        <c:axId val="-1157712912"/>
        <c:axId val="-1157715088"/>
      </c:barChart>
      <c:catAx>
        <c:axId val="-1157712912"/>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crossAx val="-1157715088"/>
        <c:crosses val="autoZero"/>
        <c:auto val="1"/>
        <c:lblAlgn val="ctr"/>
        <c:lblOffset val="100"/>
        <c:noMultiLvlLbl val="0"/>
      </c:catAx>
      <c:valAx>
        <c:axId val="-1157715088"/>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crossAx val="-1157712912"/>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legend>
    <c:plotVisOnly val="1"/>
    <c:dispBlanksAs val="gap"/>
    <c:showDLblsOverMax val="0"/>
  </c:chart>
  <c:spPr>
    <a:noFill/>
    <a:ln>
      <a:noFill/>
    </a:ln>
    <a:effectLst/>
  </c:spPr>
  <c:txPr>
    <a:bodyPr/>
    <a:lstStyle/>
    <a:p>
      <a:pPr>
        <a:defRPr/>
      </a:pPr>
      <a:endParaRPr lang="zh-CN"/>
    </a:p>
  </c:txPr>
  <c:externalData r:id="rId3">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r>
              <a:rPr lang="zh-CN" altLang="en-US" dirty="0" smtClean="0"/>
              <a:t>条形图（堆积）</a:t>
            </a:r>
            <a:endParaRPr lang="zh-CN" altLang="en-US" dirty="0"/>
          </a:p>
        </c:rich>
      </c:tx>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endParaRPr lang="zh-CN"/>
        </a:p>
      </c:txPr>
    </c:title>
    <c:autoTitleDeleted val="0"/>
    <c:plotArea>
      <c:layout/>
      <c:barChart>
        <c:barDir val="bar"/>
        <c:grouping val="stacked"/>
        <c:varyColors val="0"/>
        <c:ser>
          <c:idx val="0"/>
          <c:order val="0"/>
          <c:tx>
            <c:strRef>
              <c:f>Sheet1!$B$1</c:f>
              <c:strCache>
                <c:ptCount val="1"/>
                <c:pt idx="0">
                  <c:v>系列 1</c:v>
                </c:pt>
              </c:strCache>
            </c:strRef>
          </c:tx>
          <c:spPr>
            <a:solidFill>
              <a:schemeClr val="accent1"/>
            </a:solidFill>
            <a:ln>
              <a:noFill/>
            </a:ln>
            <a:effectLst/>
          </c:spPr>
          <c:invertIfNegative val="0"/>
          <c:cat>
            <c:strRef>
              <c:f>Sheet1!$A$2:$A$5</c:f>
              <c:strCache>
                <c:ptCount val="4"/>
                <c:pt idx="0">
                  <c:v>类别 1</c:v>
                </c:pt>
                <c:pt idx="1">
                  <c:v>类别 2</c:v>
                </c:pt>
                <c:pt idx="2">
                  <c:v>类别 3</c:v>
                </c:pt>
                <c:pt idx="3">
                  <c:v>类别 4</c:v>
                </c:pt>
              </c:strCache>
            </c:strRef>
          </c:cat>
          <c:val>
            <c:numRef>
              <c:f>Sheet1!$B$2:$B$5</c:f>
              <c:numCache>
                <c:formatCode>General</c:formatCode>
                <c:ptCount val="4"/>
                <c:pt idx="0">
                  <c:v>4.3</c:v>
                </c:pt>
                <c:pt idx="1">
                  <c:v>2.5</c:v>
                </c:pt>
                <c:pt idx="2">
                  <c:v>3.5</c:v>
                </c:pt>
                <c:pt idx="3">
                  <c:v>4.5</c:v>
                </c:pt>
              </c:numCache>
            </c:numRef>
          </c:val>
        </c:ser>
        <c:ser>
          <c:idx val="1"/>
          <c:order val="1"/>
          <c:tx>
            <c:strRef>
              <c:f>Sheet1!$C$1</c:f>
              <c:strCache>
                <c:ptCount val="1"/>
                <c:pt idx="0">
                  <c:v>系列 2</c:v>
                </c:pt>
              </c:strCache>
            </c:strRef>
          </c:tx>
          <c:spPr>
            <a:solidFill>
              <a:schemeClr val="accent2"/>
            </a:solidFill>
            <a:ln>
              <a:noFill/>
            </a:ln>
            <a:effectLst/>
          </c:spPr>
          <c:invertIfNegative val="0"/>
          <c:cat>
            <c:strRef>
              <c:f>Sheet1!$A$2:$A$5</c:f>
              <c:strCache>
                <c:ptCount val="4"/>
                <c:pt idx="0">
                  <c:v>类别 1</c:v>
                </c:pt>
                <c:pt idx="1">
                  <c:v>类别 2</c:v>
                </c:pt>
                <c:pt idx="2">
                  <c:v>类别 3</c:v>
                </c:pt>
                <c:pt idx="3">
                  <c:v>类别 4</c:v>
                </c:pt>
              </c:strCache>
            </c:strRef>
          </c:cat>
          <c:val>
            <c:numRef>
              <c:f>Sheet1!$C$2:$C$5</c:f>
              <c:numCache>
                <c:formatCode>General</c:formatCode>
                <c:ptCount val="4"/>
                <c:pt idx="0">
                  <c:v>2.4</c:v>
                </c:pt>
                <c:pt idx="1">
                  <c:v>4.4000000000000004</c:v>
                </c:pt>
                <c:pt idx="2">
                  <c:v>1.8</c:v>
                </c:pt>
                <c:pt idx="3">
                  <c:v>2.8</c:v>
                </c:pt>
              </c:numCache>
            </c:numRef>
          </c:val>
        </c:ser>
        <c:ser>
          <c:idx val="2"/>
          <c:order val="2"/>
          <c:tx>
            <c:strRef>
              <c:f>Sheet1!$D$1</c:f>
              <c:strCache>
                <c:ptCount val="1"/>
                <c:pt idx="0">
                  <c:v>系列 3</c:v>
                </c:pt>
              </c:strCache>
            </c:strRef>
          </c:tx>
          <c:spPr>
            <a:solidFill>
              <a:schemeClr val="accent3"/>
            </a:solidFill>
            <a:ln>
              <a:noFill/>
            </a:ln>
            <a:effectLst/>
          </c:spPr>
          <c:invertIfNegative val="0"/>
          <c:cat>
            <c:strRef>
              <c:f>Sheet1!$A$2:$A$5</c:f>
              <c:strCache>
                <c:ptCount val="4"/>
                <c:pt idx="0">
                  <c:v>类别 1</c:v>
                </c:pt>
                <c:pt idx="1">
                  <c:v>类别 2</c:v>
                </c:pt>
                <c:pt idx="2">
                  <c:v>类别 3</c:v>
                </c:pt>
                <c:pt idx="3">
                  <c:v>类别 4</c:v>
                </c:pt>
              </c:strCache>
            </c:strRef>
          </c:cat>
          <c:val>
            <c:numRef>
              <c:f>Sheet1!$D$2:$D$5</c:f>
              <c:numCache>
                <c:formatCode>General</c:formatCode>
                <c:ptCount val="4"/>
                <c:pt idx="0">
                  <c:v>2</c:v>
                </c:pt>
                <c:pt idx="1">
                  <c:v>2</c:v>
                </c:pt>
                <c:pt idx="2">
                  <c:v>3</c:v>
                </c:pt>
                <c:pt idx="3">
                  <c:v>5</c:v>
                </c:pt>
              </c:numCache>
            </c:numRef>
          </c:val>
        </c:ser>
        <c:dLbls>
          <c:showLegendKey val="0"/>
          <c:showVal val="0"/>
          <c:showCatName val="0"/>
          <c:showSerName val="0"/>
          <c:showPercent val="0"/>
          <c:showBubbleSize val="0"/>
        </c:dLbls>
        <c:gapWidth val="150"/>
        <c:overlap val="100"/>
        <c:axId val="-1157719440"/>
        <c:axId val="-1157722704"/>
      </c:barChart>
      <c:catAx>
        <c:axId val="-1157719440"/>
        <c:scaling>
          <c:orientation val="minMax"/>
        </c:scaling>
        <c:delete val="0"/>
        <c:axPos val="l"/>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crossAx val="-1157722704"/>
        <c:crosses val="autoZero"/>
        <c:auto val="1"/>
        <c:lblAlgn val="ctr"/>
        <c:lblOffset val="100"/>
        <c:noMultiLvlLbl val="0"/>
      </c:catAx>
      <c:valAx>
        <c:axId val="-1157722704"/>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crossAx val="-1157719440"/>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legend>
    <c:plotVisOnly val="1"/>
    <c:dispBlanksAs val="gap"/>
    <c:showDLblsOverMax val="0"/>
  </c:chart>
  <c:spPr>
    <a:noFill/>
    <a:ln>
      <a:noFill/>
    </a:ln>
    <a:effectLst/>
  </c:spPr>
  <c:txPr>
    <a:bodyPr/>
    <a:lstStyle/>
    <a:p>
      <a:pPr>
        <a:defRPr/>
      </a:pPr>
      <a:endParaRPr lang="zh-CN"/>
    </a:p>
  </c:txPr>
  <c:externalData r:id="rId3">
    <c:autoUpdate val="0"/>
  </c:externalData>
</c:chartSpace>
</file>

<file path=ppt/charts/chart5.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title>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endParaRPr lang="zh-CN"/>
        </a:p>
      </c:txPr>
    </c:title>
    <c:autoTitleDeleted val="0"/>
    <c:plotArea>
      <c:layout/>
      <c:barChart>
        <c:barDir val="col"/>
        <c:grouping val="percentStacked"/>
        <c:varyColors val="0"/>
        <c:ser>
          <c:idx val="0"/>
          <c:order val="0"/>
          <c:tx>
            <c:strRef>
              <c:f>Sheet1!$B$1</c:f>
              <c:strCache>
                <c:ptCount val="1"/>
                <c:pt idx="0">
                  <c:v>系列 1</c:v>
                </c:pt>
              </c:strCache>
            </c:strRef>
          </c:tx>
          <c:spPr>
            <a:solidFill>
              <a:schemeClr val="accent1"/>
            </a:solidFill>
            <a:ln>
              <a:noFill/>
            </a:ln>
            <a:effectLst/>
          </c:spPr>
          <c:invertIfNegative val="0"/>
          <c:cat>
            <c:strRef>
              <c:f>Sheet1!$A$2:$A$5</c:f>
              <c:strCache>
                <c:ptCount val="4"/>
                <c:pt idx="0">
                  <c:v>类别 1</c:v>
                </c:pt>
                <c:pt idx="1">
                  <c:v>类别 2</c:v>
                </c:pt>
                <c:pt idx="2">
                  <c:v>类别 3</c:v>
                </c:pt>
                <c:pt idx="3">
                  <c:v>类别 4</c:v>
                </c:pt>
              </c:strCache>
            </c:strRef>
          </c:cat>
          <c:val>
            <c:numRef>
              <c:f>Sheet1!$B$2:$B$5</c:f>
              <c:numCache>
                <c:formatCode>General</c:formatCode>
                <c:ptCount val="4"/>
                <c:pt idx="0">
                  <c:v>4.3</c:v>
                </c:pt>
                <c:pt idx="1">
                  <c:v>2.5</c:v>
                </c:pt>
                <c:pt idx="2">
                  <c:v>3.5</c:v>
                </c:pt>
                <c:pt idx="3">
                  <c:v>4.5</c:v>
                </c:pt>
              </c:numCache>
            </c:numRef>
          </c:val>
        </c:ser>
        <c:ser>
          <c:idx val="1"/>
          <c:order val="1"/>
          <c:tx>
            <c:strRef>
              <c:f>Sheet1!$C$1</c:f>
              <c:strCache>
                <c:ptCount val="1"/>
                <c:pt idx="0">
                  <c:v>系列 2</c:v>
                </c:pt>
              </c:strCache>
            </c:strRef>
          </c:tx>
          <c:spPr>
            <a:solidFill>
              <a:schemeClr val="accent2"/>
            </a:solidFill>
            <a:ln>
              <a:noFill/>
            </a:ln>
            <a:effectLst/>
          </c:spPr>
          <c:invertIfNegative val="0"/>
          <c:cat>
            <c:strRef>
              <c:f>Sheet1!$A$2:$A$5</c:f>
              <c:strCache>
                <c:ptCount val="4"/>
                <c:pt idx="0">
                  <c:v>类别 1</c:v>
                </c:pt>
                <c:pt idx="1">
                  <c:v>类别 2</c:v>
                </c:pt>
                <c:pt idx="2">
                  <c:v>类别 3</c:v>
                </c:pt>
                <c:pt idx="3">
                  <c:v>类别 4</c:v>
                </c:pt>
              </c:strCache>
            </c:strRef>
          </c:cat>
          <c:val>
            <c:numRef>
              <c:f>Sheet1!$C$2:$C$5</c:f>
              <c:numCache>
                <c:formatCode>General</c:formatCode>
                <c:ptCount val="4"/>
                <c:pt idx="0">
                  <c:v>2.4</c:v>
                </c:pt>
                <c:pt idx="1">
                  <c:v>4.4000000000000004</c:v>
                </c:pt>
                <c:pt idx="2">
                  <c:v>1.8</c:v>
                </c:pt>
                <c:pt idx="3">
                  <c:v>2.8</c:v>
                </c:pt>
              </c:numCache>
            </c:numRef>
          </c:val>
        </c:ser>
        <c:ser>
          <c:idx val="2"/>
          <c:order val="2"/>
          <c:tx>
            <c:strRef>
              <c:f>Sheet1!$D$1</c:f>
              <c:strCache>
                <c:ptCount val="1"/>
                <c:pt idx="0">
                  <c:v>系列 3</c:v>
                </c:pt>
              </c:strCache>
            </c:strRef>
          </c:tx>
          <c:spPr>
            <a:solidFill>
              <a:schemeClr val="accent3"/>
            </a:solidFill>
            <a:ln>
              <a:noFill/>
            </a:ln>
            <a:effectLst/>
          </c:spPr>
          <c:invertIfNegative val="0"/>
          <c:cat>
            <c:strRef>
              <c:f>Sheet1!$A$2:$A$5</c:f>
              <c:strCache>
                <c:ptCount val="4"/>
                <c:pt idx="0">
                  <c:v>类别 1</c:v>
                </c:pt>
                <c:pt idx="1">
                  <c:v>类别 2</c:v>
                </c:pt>
                <c:pt idx="2">
                  <c:v>类别 3</c:v>
                </c:pt>
                <c:pt idx="3">
                  <c:v>类别 4</c:v>
                </c:pt>
              </c:strCache>
            </c:strRef>
          </c:cat>
          <c:val>
            <c:numRef>
              <c:f>Sheet1!$D$2:$D$5</c:f>
              <c:numCache>
                <c:formatCode>General</c:formatCode>
                <c:ptCount val="4"/>
                <c:pt idx="0">
                  <c:v>2</c:v>
                </c:pt>
                <c:pt idx="1">
                  <c:v>2</c:v>
                </c:pt>
                <c:pt idx="2">
                  <c:v>3</c:v>
                </c:pt>
                <c:pt idx="3">
                  <c:v>5</c:v>
                </c:pt>
              </c:numCache>
            </c:numRef>
          </c:val>
        </c:ser>
        <c:dLbls>
          <c:showLegendKey val="0"/>
          <c:showVal val="0"/>
          <c:showCatName val="0"/>
          <c:showSerName val="0"/>
          <c:showPercent val="0"/>
          <c:showBubbleSize val="0"/>
        </c:dLbls>
        <c:gapWidth val="150"/>
        <c:overlap val="100"/>
        <c:axId val="-1157714000"/>
        <c:axId val="-1214901696"/>
      </c:barChart>
      <c:catAx>
        <c:axId val="-1157714000"/>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crossAx val="-1214901696"/>
        <c:crosses val="autoZero"/>
        <c:auto val="1"/>
        <c:lblAlgn val="ctr"/>
        <c:lblOffset val="100"/>
        <c:noMultiLvlLbl val="0"/>
      </c:catAx>
      <c:valAx>
        <c:axId val="-1214901696"/>
        <c:scaling>
          <c:orientation val="minMax"/>
        </c:scaling>
        <c:delete val="0"/>
        <c:axPos val="l"/>
        <c:majorGridlines>
          <c:spPr>
            <a:ln w="9525" cap="flat" cmpd="sng" algn="ctr">
              <a:solidFill>
                <a:schemeClr val="tx1">
                  <a:lumMod val="15000"/>
                  <a:lumOff val="85000"/>
                </a:schemeClr>
              </a:solidFill>
              <a:round/>
            </a:ln>
            <a:effectLst/>
          </c:spPr>
        </c:majorGridlines>
        <c:numFmt formatCode="0%"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crossAx val="-1157714000"/>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legend>
    <c:plotVisOnly val="1"/>
    <c:dispBlanksAs val="gap"/>
    <c:showDLblsOverMax val="0"/>
  </c:chart>
  <c:spPr>
    <a:noFill/>
    <a:ln>
      <a:noFill/>
    </a:ln>
    <a:effectLst/>
  </c:spPr>
  <c:txPr>
    <a:bodyPr/>
    <a:lstStyle/>
    <a:p>
      <a:pPr>
        <a:defRPr/>
      </a:pPr>
      <a:endParaRPr lang="zh-CN"/>
    </a:p>
  </c:txPr>
  <c:externalData r:id="rId3">
    <c:autoUpdate val="0"/>
  </c:externalData>
</c:chartSpace>
</file>

<file path=ppt/charts/chart6.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title>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endParaRPr lang="zh-CN"/>
        </a:p>
      </c:txPr>
    </c:title>
    <c:autoTitleDeleted val="0"/>
    <c:view3D>
      <c:rotX val="15"/>
      <c:rotY val="20"/>
      <c:depthPercent val="100"/>
      <c:rAngAx val="1"/>
    </c:view3D>
    <c:floor>
      <c:thickness val="0"/>
      <c:spPr>
        <a:noFill/>
        <a:ln>
          <a:noFill/>
        </a:ln>
        <a:effectLst/>
        <a:sp3d/>
      </c:spPr>
    </c:floor>
    <c:sideWall>
      <c:thickness val="0"/>
      <c:spPr>
        <a:noFill/>
        <a:ln>
          <a:noFill/>
        </a:ln>
        <a:effectLst/>
        <a:sp3d/>
      </c:spPr>
    </c:sideWall>
    <c:backWall>
      <c:thickness val="0"/>
      <c:spPr>
        <a:noFill/>
        <a:ln>
          <a:noFill/>
        </a:ln>
        <a:effectLst/>
        <a:sp3d/>
      </c:spPr>
    </c:backWall>
    <c:plotArea>
      <c:layout/>
      <c:bar3DChart>
        <c:barDir val="col"/>
        <c:grouping val="clustered"/>
        <c:varyColors val="0"/>
        <c:ser>
          <c:idx val="0"/>
          <c:order val="0"/>
          <c:tx>
            <c:strRef>
              <c:f>Sheet1!$B$1</c:f>
              <c:strCache>
                <c:ptCount val="1"/>
                <c:pt idx="0">
                  <c:v>系列 1</c:v>
                </c:pt>
              </c:strCache>
            </c:strRef>
          </c:tx>
          <c:spPr>
            <a:solidFill>
              <a:schemeClr val="accent1"/>
            </a:solidFill>
            <a:ln>
              <a:noFill/>
            </a:ln>
            <a:effectLst/>
            <a:sp3d/>
          </c:spPr>
          <c:invertIfNegative val="0"/>
          <c:cat>
            <c:strRef>
              <c:f>Sheet1!$A$2:$A$5</c:f>
              <c:strCache>
                <c:ptCount val="4"/>
                <c:pt idx="0">
                  <c:v>类别 1</c:v>
                </c:pt>
                <c:pt idx="1">
                  <c:v>类别 2</c:v>
                </c:pt>
                <c:pt idx="2">
                  <c:v>类别 3</c:v>
                </c:pt>
                <c:pt idx="3">
                  <c:v>类别 4</c:v>
                </c:pt>
              </c:strCache>
            </c:strRef>
          </c:cat>
          <c:val>
            <c:numRef>
              <c:f>Sheet1!$B$2:$B$5</c:f>
              <c:numCache>
                <c:formatCode>General</c:formatCode>
                <c:ptCount val="4"/>
                <c:pt idx="0">
                  <c:v>4.3</c:v>
                </c:pt>
                <c:pt idx="1">
                  <c:v>2.5</c:v>
                </c:pt>
                <c:pt idx="2">
                  <c:v>3.5</c:v>
                </c:pt>
                <c:pt idx="3">
                  <c:v>4.5</c:v>
                </c:pt>
              </c:numCache>
            </c:numRef>
          </c:val>
        </c:ser>
        <c:ser>
          <c:idx val="1"/>
          <c:order val="1"/>
          <c:tx>
            <c:strRef>
              <c:f>Sheet1!$C$1</c:f>
              <c:strCache>
                <c:ptCount val="1"/>
                <c:pt idx="0">
                  <c:v>系列 2</c:v>
                </c:pt>
              </c:strCache>
            </c:strRef>
          </c:tx>
          <c:spPr>
            <a:solidFill>
              <a:schemeClr val="accent2"/>
            </a:solidFill>
            <a:ln>
              <a:noFill/>
            </a:ln>
            <a:effectLst/>
            <a:sp3d/>
          </c:spPr>
          <c:invertIfNegative val="0"/>
          <c:cat>
            <c:strRef>
              <c:f>Sheet1!$A$2:$A$5</c:f>
              <c:strCache>
                <c:ptCount val="4"/>
                <c:pt idx="0">
                  <c:v>类别 1</c:v>
                </c:pt>
                <c:pt idx="1">
                  <c:v>类别 2</c:v>
                </c:pt>
                <c:pt idx="2">
                  <c:v>类别 3</c:v>
                </c:pt>
                <c:pt idx="3">
                  <c:v>类别 4</c:v>
                </c:pt>
              </c:strCache>
            </c:strRef>
          </c:cat>
          <c:val>
            <c:numRef>
              <c:f>Sheet1!$C$2:$C$5</c:f>
              <c:numCache>
                <c:formatCode>General</c:formatCode>
                <c:ptCount val="4"/>
                <c:pt idx="0">
                  <c:v>2.4</c:v>
                </c:pt>
                <c:pt idx="1">
                  <c:v>4.4000000000000004</c:v>
                </c:pt>
                <c:pt idx="2">
                  <c:v>1.8</c:v>
                </c:pt>
                <c:pt idx="3">
                  <c:v>2.8</c:v>
                </c:pt>
              </c:numCache>
            </c:numRef>
          </c:val>
        </c:ser>
        <c:ser>
          <c:idx val="2"/>
          <c:order val="2"/>
          <c:tx>
            <c:strRef>
              <c:f>Sheet1!$D$1</c:f>
              <c:strCache>
                <c:ptCount val="1"/>
                <c:pt idx="0">
                  <c:v>系列 3</c:v>
                </c:pt>
              </c:strCache>
            </c:strRef>
          </c:tx>
          <c:spPr>
            <a:solidFill>
              <a:schemeClr val="accent3"/>
            </a:solidFill>
            <a:ln>
              <a:noFill/>
            </a:ln>
            <a:effectLst/>
            <a:sp3d/>
          </c:spPr>
          <c:invertIfNegative val="0"/>
          <c:cat>
            <c:strRef>
              <c:f>Sheet1!$A$2:$A$5</c:f>
              <c:strCache>
                <c:ptCount val="4"/>
                <c:pt idx="0">
                  <c:v>类别 1</c:v>
                </c:pt>
                <c:pt idx="1">
                  <c:v>类别 2</c:v>
                </c:pt>
                <c:pt idx="2">
                  <c:v>类别 3</c:v>
                </c:pt>
                <c:pt idx="3">
                  <c:v>类别 4</c:v>
                </c:pt>
              </c:strCache>
            </c:strRef>
          </c:cat>
          <c:val>
            <c:numRef>
              <c:f>Sheet1!$D$2:$D$5</c:f>
              <c:numCache>
                <c:formatCode>General</c:formatCode>
                <c:ptCount val="4"/>
                <c:pt idx="0">
                  <c:v>2</c:v>
                </c:pt>
                <c:pt idx="1">
                  <c:v>2</c:v>
                </c:pt>
                <c:pt idx="2">
                  <c:v>3</c:v>
                </c:pt>
                <c:pt idx="3">
                  <c:v>5</c:v>
                </c:pt>
              </c:numCache>
            </c:numRef>
          </c:val>
        </c:ser>
        <c:dLbls>
          <c:showLegendKey val="0"/>
          <c:showVal val="0"/>
          <c:showCatName val="0"/>
          <c:showSerName val="0"/>
          <c:showPercent val="0"/>
          <c:showBubbleSize val="0"/>
        </c:dLbls>
        <c:gapWidth val="150"/>
        <c:shape val="box"/>
        <c:axId val="-954971936"/>
        <c:axId val="-954971392"/>
        <c:axId val="0"/>
      </c:bar3DChart>
      <c:catAx>
        <c:axId val="-954971936"/>
        <c:scaling>
          <c:orientation val="minMax"/>
        </c:scaling>
        <c:delete val="0"/>
        <c:axPos val="b"/>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crossAx val="-954971392"/>
        <c:crosses val="autoZero"/>
        <c:auto val="1"/>
        <c:lblAlgn val="ctr"/>
        <c:lblOffset val="100"/>
        <c:noMultiLvlLbl val="0"/>
      </c:catAx>
      <c:valAx>
        <c:axId val="-954971392"/>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crossAx val="-954971936"/>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legend>
    <c:plotVisOnly val="1"/>
    <c:dispBlanksAs val="gap"/>
    <c:showDLblsOverMax val="0"/>
  </c:chart>
  <c:spPr>
    <a:noFill/>
    <a:ln>
      <a:noFill/>
    </a:ln>
    <a:effectLst/>
  </c:spPr>
  <c:txPr>
    <a:bodyPr/>
    <a:lstStyle/>
    <a:p>
      <a:pPr>
        <a:defRPr/>
      </a:pPr>
      <a:endParaRPr lang="zh-CN"/>
    </a:p>
  </c:txPr>
  <c:externalData r:id="rId3">
    <c:autoUpdate val="0"/>
  </c:externalData>
</c:chartSpace>
</file>

<file path=ppt/charts/chart7.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r>
              <a:rPr lang="zh-CN" altLang="en-US" dirty="0" smtClean="0"/>
              <a:t>雷达图</a:t>
            </a:r>
            <a:endParaRPr lang="zh-CN" altLang="en-US" dirty="0"/>
          </a:p>
        </c:rich>
      </c:tx>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endParaRPr lang="zh-CN"/>
        </a:p>
      </c:txPr>
    </c:title>
    <c:autoTitleDeleted val="0"/>
    <c:plotArea>
      <c:layout/>
      <c:radarChart>
        <c:radarStyle val="marker"/>
        <c:varyColors val="0"/>
        <c:ser>
          <c:idx val="0"/>
          <c:order val="0"/>
          <c:tx>
            <c:strRef>
              <c:f>Sheet1!$B$1</c:f>
              <c:strCache>
                <c:ptCount val="1"/>
                <c:pt idx="0">
                  <c:v>系列 1</c:v>
                </c:pt>
              </c:strCache>
            </c:strRef>
          </c:tx>
          <c:spPr>
            <a:ln w="28575" cap="rnd">
              <a:solidFill>
                <a:schemeClr val="accent1"/>
              </a:solidFill>
              <a:round/>
            </a:ln>
            <a:effectLst/>
          </c:spPr>
          <c:marker>
            <c:symbol val="none"/>
          </c:marker>
          <c:cat>
            <c:numRef>
              <c:f>Sheet1!$A$2:$A$6</c:f>
              <c:numCache>
                <c:formatCode>m/d/yyyy</c:formatCode>
                <c:ptCount val="5"/>
                <c:pt idx="0">
                  <c:v>37261</c:v>
                </c:pt>
                <c:pt idx="1">
                  <c:v>37262</c:v>
                </c:pt>
                <c:pt idx="2">
                  <c:v>37263</c:v>
                </c:pt>
                <c:pt idx="3">
                  <c:v>37264</c:v>
                </c:pt>
                <c:pt idx="4">
                  <c:v>37265</c:v>
                </c:pt>
              </c:numCache>
            </c:numRef>
          </c:cat>
          <c:val>
            <c:numRef>
              <c:f>Sheet1!$B$2:$B$6</c:f>
              <c:numCache>
                <c:formatCode>General</c:formatCode>
                <c:ptCount val="5"/>
                <c:pt idx="0">
                  <c:v>32</c:v>
                </c:pt>
                <c:pt idx="1">
                  <c:v>32</c:v>
                </c:pt>
                <c:pt idx="2">
                  <c:v>28</c:v>
                </c:pt>
                <c:pt idx="3">
                  <c:v>12</c:v>
                </c:pt>
                <c:pt idx="4">
                  <c:v>15</c:v>
                </c:pt>
              </c:numCache>
            </c:numRef>
          </c:val>
        </c:ser>
        <c:ser>
          <c:idx val="1"/>
          <c:order val="1"/>
          <c:tx>
            <c:strRef>
              <c:f>Sheet1!$C$1</c:f>
              <c:strCache>
                <c:ptCount val="1"/>
                <c:pt idx="0">
                  <c:v>系列 2</c:v>
                </c:pt>
              </c:strCache>
            </c:strRef>
          </c:tx>
          <c:spPr>
            <a:ln w="28575" cap="rnd">
              <a:solidFill>
                <a:schemeClr val="accent2"/>
              </a:solidFill>
              <a:round/>
            </a:ln>
            <a:effectLst/>
          </c:spPr>
          <c:marker>
            <c:symbol val="none"/>
          </c:marker>
          <c:cat>
            <c:numRef>
              <c:f>Sheet1!$A$2:$A$6</c:f>
              <c:numCache>
                <c:formatCode>m/d/yyyy</c:formatCode>
                <c:ptCount val="5"/>
                <c:pt idx="0">
                  <c:v>37261</c:v>
                </c:pt>
                <c:pt idx="1">
                  <c:v>37262</c:v>
                </c:pt>
                <c:pt idx="2">
                  <c:v>37263</c:v>
                </c:pt>
                <c:pt idx="3">
                  <c:v>37264</c:v>
                </c:pt>
                <c:pt idx="4">
                  <c:v>37265</c:v>
                </c:pt>
              </c:numCache>
            </c:numRef>
          </c:cat>
          <c:val>
            <c:numRef>
              <c:f>Sheet1!$C$2:$C$6</c:f>
              <c:numCache>
                <c:formatCode>General</c:formatCode>
                <c:ptCount val="5"/>
                <c:pt idx="0">
                  <c:v>12</c:v>
                </c:pt>
                <c:pt idx="1">
                  <c:v>12</c:v>
                </c:pt>
                <c:pt idx="2">
                  <c:v>12</c:v>
                </c:pt>
                <c:pt idx="3">
                  <c:v>21</c:v>
                </c:pt>
                <c:pt idx="4">
                  <c:v>28</c:v>
                </c:pt>
              </c:numCache>
            </c:numRef>
          </c:val>
        </c:ser>
        <c:dLbls>
          <c:showLegendKey val="0"/>
          <c:showVal val="0"/>
          <c:showCatName val="0"/>
          <c:showSerName val="0"/>
          <c:showPercent val="0"/>
          <c:showBubbleSize val="0"/>
        </c:dLbls>
        <c:axId val="-954970848"/>
        <c:axId val="-954967040"/>
      </c:radarChart>
      <c:catAx>
        <c:axId val="-954970848"/>
        <c:scaling>
          <c:orientation val="minMax"/>
        </c:scaling>
        <c:delete val="0"/>
        <c:axPos val="b"/>
        <c:numFmt formatCode="m/d/yyyy"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crossAx val="-954967040"/>
        <c:crosses val="autoZero"/>
        <c:auto val="1"/>
        <c:lblAlgn val="ctr"/>
        <c:lblOffset val="100"/>
        <c:noMultiLvlLbl val="0"/>
      </c:catAx>
      <c:valAx>
        <c:axId val="-954967040"/>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crossAx val="-954970848"/>
        <c:crosses val="autoZero"/>
        <c:crossBetween val="between"/>
      </c:valAx>
      <c:spPr>
        <a:noFill/>
        <a:ln>
          <a:noFill/>
        </a:ln>
        <a:effectLst/>
      </c:spPr>
    </c:plotArea>
    <c:legend>
      <c:legendPos val="t"/>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legend>
    <c:plotVisOnly val="1"/>
    <c:dispBlanksAs val="gap"/>
    <c:showDLblsOverMax val="0"/>
  </c:chart>
  <c:spPr>
    <a:noFill/>
    <a:ln>
      <a:noFill/>
    </a:ln>
    <a:effectLst/>
  </c:spPr>
  <c:txPr>
    <a:bodyPr/>
    <a:lstStyle/>
    <a:p>
      <a:pPr>
        <a:defRPr/>
      </a:pPr>
      <a:endParaRPr lang="zh-CN"/>
    </a:p>
  </c:txPr>
  <c:externalData r:id="rId3">
    <c:autoUpdate val="0"/>
  </c:externalData>
</c:chartSpace>
</file>

<file path=ppt/charts/chart8.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r>
              <a:rPr lang="zh-CN" altLang="en-US" dirty="0" smtClean="0"/>
              <a:t>折线图</a:t>
            </a:r>
            <a:endParaRPr lang="zh-CN" altLang="en-US" dirty="0"/>
          </a:p>
        </c:rich>
      </c:tx>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endParaRPr lang="zh-CN"/>
        </a:p>
      </c:txPr>
    </c:title>
    <c:autoTitleDeleted val="0"/>
    <c:plotArea>
      <c:layout/>
      <c:lineChart>
        <c:grouping val="standard"/>
        <c:varyColors val="0"/>
        <c:ser>
          <c:idx val="0"/>
          <c:order val="0"/>
          <c:tx>
            <c:strRef>
              <c:f>Sheet1!$B$1</c:f>
              <c:strCache>
                <c:ptCount val="1"/>
                <c:pt idx="0">
                  <c:v>系列 1</c:v>
                </c:pt>
              </c:strCache>
            </c:strRef>
          </c:tx>
          <c:spPr>
            <a:ln w="28575" cap="rnd">
              <a:solidFill>
                <a:schemeClr val="accent1"/>
              </a:solidFill>
              <a:round/>
            </a:ln>
            <a:effectLst/>
          </c:spPr>
          <c:marker>
            <c:symbol val="none"/>
          </c:marker>
          <c:cat>
            <c:strRef>
              <c:f>Sheet1!$A$2:$A$5</c:f>
              <c:strCache>
                <c:ptCount val="4"/>
                <c:pt idx="0">
                  <c:v>类别 1</c:v>
                </c:pt>
                <c:pt idx="1">
                  <c:v>类别 2</c:v>
                </c:pt>
                <c:pt idx="2">
                  <c:v>类别 3</c:v>
                </c:pt>
                <c:pt idx="3">
                  <c:v>类别 4</c:v>
                </c:pt>
              </c:strCache>
            </c:strRef>
          </c:cat>
          <c:val>
            <c:numRef>
              <c:f>Sheet1!$B$2:$B$5</c:f>
              <c:numCache>
                <c:formatCode>General</c:formatCode>
                <c:ptCount val="4"/>
                <c:pt idx="0">
                  <c:v>4.3</c:v>
                </c:pt>
                <c:pt idx="1">
                  <c:v>2.5</c:v>
                </c:pt>
                <c:pt idx="2">
                  <c:v>3.5</c:v>
                </c:pt>
                <c:pt idx="3">
                  <c:v>4.5</c:v>
                </c:pt>
              </c:numCache>
            </c:numRef>
          </c:val>
          <c:smooth val="0"/>
        </c:ser>
        <c:ser>
          <c:idx val="1"/>
          <c:order val="1"/>
          <c:tx>
            <c:strRef>
              <c:f>Sheet1!$C$1</c:f>
              <c:strCache>
                <c:ptCount val="1"/>
                <c:pt idx="0">
                  <c:v>系列 2</c:v>
                </c:pt>
              </c:strCache>
            </c:strRef>
          </c:tx>
          <c:spPr>
            <a:ln w="28575" cap="rnd">
              <a:solidFill>
                <a:schemeClr val="accent2"/>
              </a:solidFill>
              <a:round/>
            </a:ln>
            <a:effectLst/>
          </c:spPr>
          <c:marker>
            <c:symbol val="none"/>
          </c:marker>
          <c:cat>
            <c:strRef>
              <c:f>Sheet1!$A$2:$A$5</c:f>
              <c:strCache>
                <c:ptCount val="4"/>
                <c:pt idx="0">
                  <c:v>类别 1</c:v>
                </c:pt>
                <c:pt idx="1">
                  <c:v>类别 2</c:v>
                </c:pt>
                <c:pt idx="2">
                  <c:v>类别 3</c:v>
                </c:pt>
                <c:pt idx="3">
                  <c:v>类别 4</c:v>
                </c:pt>
              </c:strCache>
            </c:strRef>
          </c:cat>
          <c:val>
            <c:numRef>
              <c:f>Sheet1!$C$2:$C$5</c:f>
              <c:numCache>
                <c:formatCode>General</c:formatCode>
                <c:ptCount val="4"/>
                <c:pt idx="0">
                  <c:v>2.4</c:v>
                </c:pt>
                <c:pt idx="1">
                  <c:v>4.4000000000000004</c:v>
                </c:pt>
                <c:pt idx="2">
                  <c:v>1.8</c:v>
                </c:pt>
                <c:pt idx="3">
                  <c:v>2.8</c:v>
                </c:pt>
              </c:numCache>
            </c:numRef>
          </c:val>
          <c:smooth val="0"/>
        </c:ser>
        <c:ser>
          <c:idx val="2"/>
          <c:order val="2"/>
          <c:tx>
            <c:strRef>
              <c:f>Sheet1!$D$1</c:f>
              <c:strCache>
                <c:ptCount val="1"/>
                <c:pt idx="0">
                  <c:v>系列 3</c:v>
                </c:pt>
              </c:strCache>
            </c:strRef>
          </c:tx>
          <c:spPr>
            <a:ln w="28575" cap="rnd">
              <a:solidFill>
                <a:schemeClr val="accent3"/>
              </a:solidFill>
              <a:round/>
            </a:ln>
            <a:effectLst/>
          </c:spPr>
          <c:marker>
            <c:symbol val="none"/>
          </c:marker>
          <c:cat>
            <c:strRef>
              <c:f>Sheet1!$A$2:$A$5</c:f>
              <c:strCache>
                <c:ptCount val="4"/>
                <c:pt idx="0">
                  <c:v>类别 1</c:v>
                </c:pt>
                <c:pt idx="1">
                  <c:v>类别 2</c:v>
                </c:pt>
                <c:pt idx="2">
                  <c:v>类别 3</c:v>
                </c:pt>
                <c:pt idx="3">
                  <c:v>类别 4</c:v>
                </c:pt>
              </c:strCache>
            </c:strRef>
          </c:cat>
          <c:val>
            <c:numRef>
              <c:f>Sheet1!$D$2:$D$5</c:f>
              <c:numCache>
                <c:formatCode>General</c:formatCode>
                <c:ptCount val="4"/>
                <c:pt idx="0">
                  <c:v>2</c:v>
                </c:pt>
                <c:pt idx="1">
                  <c:v>2</c:v>
                </c:pt>
                <c:pt idx="2">
                  <c:v>3</c:v>
                </c:pt>
                <c:pt idx="3">
                  <c:v>5</c:v>
                </c:pt>
              </c:numCache>
            </c:numRef>
          </c:val>
          <c:smooth val="0"/>
        </c:ser>
        <c:dLbls>
          <c:showLegendKey val="0"/>
          <c:showVal val="0"/>
          <c:showCatName val="0"/>
          <c:showSerName val="0"/>
          <c:showPercent val="0"/>
          <c:showBubbleSize val="0"/>
        </c:dLbls>
        <c:smooth val="0"/>
        <c:axId val="-954960512"/>
        <c:axId val="-954965952"/>
      </c:lineChart>
      <c:catAx>
        <c:axId val="-954960512"/>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crossAx val="-954965952"/>
        <c:crosses val="autoZero"/>
        <c:auto val="1"/>
        <c:lblAlgn val="ctr"/>
        <c:lblOffset val="100"/>
        <c:noMultiLvlLbl val="0"/>
      </c:catAx>
      <c:valAx>
        <c:axId val="-954965952"/>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crossAx val="-954960512"/>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legend>
    <c:plotVisOnly val="1"/>
    <c:dispBlanksAs val="gap"/>
    <c:showDLblsOverMax val="0"/>
  </c:chart>
  <c:spPr>
    <a:noFill/>
    <a:ln>
      <a:noFill/>
    </a:ln>
    <a:effectLst/>
  </c:spPr>
  <c:txPr>
    <a:bodyPr/>
    <a:lstStyle/>
    <a:p>
      <a:pPr>
        <a:defRPr/>
      </a:pPr>
      <a:endParaRPr lang="zh-CN"/>
    </a:p>
  </c:txPr>
  <c:externalData r:id="rId3">
    <c:autoUpdate val="0"/>
  </c:externalData>
</c:chartSpace>
</file>

<file path=ppt/charts/chart9.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title>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endParaRPr lang="zh-CN"/>
        </a:p>
      </c:txPr>
    </c:title>
    <c:autoTitleDeleted val="0"/>
    <c:plotArea>
      <c:layout/>
      <c:lineChart>
        <c:grouping val="stacked"/>
        <c:varyColors val="0"/>
        <c:ser>
          <c:idx val="0"/>
          <c:order val="0"/>
          <c:tx>
            <c:strRef>
              <c:f>Sheet1!$B$1</c:f>
              <c:strCache>
                <c:ptCount val="1"/>
                <c:pt idx="0">
                  <c:v>系列 1</c:v>
                </c:pt>
              </c:strCache>
            </c:strRef>
          </c:tx>
          <c:spPr>
            <a:ln w="28575" cap="rnd">
              <a:solidFill>
                <a:schemeClr val="accent1"/>
              </a:solidFill>
              <a:round/>
            </a:ln>
            <a:effectLst/>
          </c:spPr>
          <c:marker>
            <c:symbol val="none"/>
          </c:marker>
          <c:cat>
            <c:strRef>
              <c:f>Sheet1!$A$2:$A$5</c:f>
              <c:strCache>
                <c:ptCount val="4"/>
                <c:pt idx="0">
                  <c:v>类别 1</c:v>
                </c:pt>
                <c:pt idx="1">
                  <c:v>类别 2</c:v>
                </c:pt>
                <c:pt idx="2">
                  <c:v>类别 3</c:v>
                </c:pt>
                <c:pt idx="3">
                  <c:v>类别 4</c:v>
                </c:pt>
              </c:strCache>
            </c:strRef>
          </c:cat>
          <c:val>
            <c:numRef>
              <c:f>Sheet1!$B$2:$B$5</c:f>
              <c:numCache>
                <c:formatCode>General</c:formatCode>
                <c:ptCount val="4"/>
                <c:pt idx="0">
                  <c:v>4.3</c:v>
                </c:pt>
                <c:pt idx="1">
                  <c:v>2.5</c:v>
                </c:pt>
                <c:pt idx="2">
                  <c:v>3.5</c:v>
                </c:pt>
                <c:pt idx="3">
                  <c:v>4.5</c:v>
                </c:pt>
              </c:numCache>
            </c:numRef>
          </c:val>
          <c:smooth val="0"/>
        </c:ser>
        <c:ser>
          <c:idx val="1"/>
          <c:order val="1"/>
          <c:tx>
            <c:strRef>
              <c:f>Sheet1!$C$1</c:f>
              <c:strCache>
                <c:ptCount val="1"/>
                <c:pt idx="0">
                  <c:v>系列 2</c:v>
                </c:pt>
              </c:strCache>
            </c:strRef>
          </c:tx>
          <c:spPr>
            <a:ln w="28575" cap="rnd">
              <a:solidFill>
                <a:schemeClr val="accent2"/>
              </a:solidFill>
              <a:round/>
            </a:ln>
            <a:effectLst/>
          </c:spPr>
          <c:marker>
            <c:symbol val="none"/>
          </c:marker>
          <c:cat>
            <c:strRef>
              <c:f>Sheet1!$A$2:$A$5</c:f>
              <c:strCache>
                <c:ptCount val="4"/>
                <c:pt idx="0">
                  <c:v>类别 1</c:v>
                </c:pt>
                <c:pt idx="1">
                  <c:v>类别 2</c:v>
                </c:pt>
                <c:pt idx="2">
                  <c:v>类别 3</c:v>
                </c:pt>
                <c:pt idx="3">
                  <c:v>类别 4</c:v>
                </c:pt>
              </c:strCache>
            </c:strRef>
          </c:cat>
          <c:val>
            <c:numRef>
              <c:f>Sheet1!$C$2:$C$5</c:f>
              <c:numCache>
                <c:formatCode>General</c:formatCode>
                <c:ptCount val="4"/>
                <c:pt idx="0">
                  <c:v>2.4</c:v>
                </c:pt>
                <c:pt idx="1">
                  <c:v>4.4000000000000004</c:v>
                </c:pt>
                <c:pt idx="2">
                  <c:v>1.8</c:v>
                </c:pt>
                <c:pt idx="3">
                  <c:v>2.8</c:v>
                </c:pt>
              </c:numCache>
            </c:numRef>
          </c:val>
          <c:smooth val="0"/>
        </c:ser>
        <c:ser>
          <c:idx val="2"/>
          <c:order val="2"/>
          <c:tx>
            <c:strRef>
              <c:f>Sheet1!$D$1</c:f>
              <c:strCache>
                <c:ptCount val="1"/>
                <c:pt idx="0">
                  <c:v>系列 3</c:v>
                </c:pt>
              </c:strCache>
            </c:strRef>
          </c:tx>
          <c:spPr>
            <a:ln w="28575" cap="rnd">
              <a:solidFill>
                <a:schemeClr val="accent3"/>
              </a:solidFill>
              <a:round/>
            </a:ln>
            <a:effectLst/>
          </c:spPr>
          <c:marker>
            <c:symbol val="none"/>
          </c:marker>
          <c:cat>
            <c:strRef>
              <c:f>Sheet1!$A$2:$A$5</c:f>
              <c:strCache>
                <c:ptCount val="4"/>
                <c:pt idx="0">
                  <c:v>类别 1</c:v>
                </c:pt>
                <c:pt idx="1">
                  <c:v>类别 2</c:v>
                </c:pt>
                <c:pt idx="2">
                  <c:v>类别 3</c:v>
                </c:pt>
                <c:pt idx="3">
                  <c:v>类别 4</c:v>
                </c:pt>
              </c:strCache>
            </c:strRef>
          </c:cat>
          <c:val>
            <c:numRef>
              <c:f>Sheet1!$D$2:$D$5</c:f>
              <c:numCache>
                <c:formatCode>General</c:formatCode>
                <c:ptCount val="4"/>
                <c:pt idx="0">
                  <c:v>2</c:v>
                </c:pt>
                <c:pt idx="1">
                  <c:v>2</c:v>
                </c:pt>
                <c:pt idx="2">
                  <c:v>3</c:v>
                </c:pt>
                <c:pt idx="3">
                  <c:v>5</c:v>
                </c:pt>
              </c:numCache>
            </c:numRef>
          </c:val>
          <c:smooth val="0"/>
        </c:ser>
        <c:dLbls>
          <c:showLegendKey val="0"/>
          <c:showVal val="0"/>
          <c:showCatName val="0"/>
          <c:showSerName val="0"/>
          <c:showPercent val="0"/>
          <c:showBubbleSize val="0"/>
        </c:dLbls>
        <c:smooth val="0"/>
        <c:axId val="-954974656"/>
        <c:axId val="-954968128"/>
      </c:lineChart>
      <c:catAx>
        <c:axId val="-954974656"/>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crossAx val="-954968128"/>
        <c:crosses val="autoZero"/>
        <c:auto val="1"/>
        <c:lblAlgn val="ctr"/>
        <c:lblOffset val="100"/>
        <c:noMultiLvlLbl val="0"/>
      </c:catAx>
      <c:valAx>
        <c:axId val="-954968128"/>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crossAx val="-954974656"/>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legend>
    <c:plotVisOnly val="1"/>
    <c:dispBlanksAs val="zero"/>
    <c:showDLblsOverMax val="0"/>
  </c:chart>
  <c:spPr>
    <a:noFill/>
    <a:ln>
      <a:noFill/>
    </a:ln>
    <a:effectLst/>
  </c:spPr>
  <c:txPr>
    <a:bodyPr/>
    <a:lstStyle/>
    <a:p>
      <a:pPr>
        <a:defRPr/>
      </a:pPr>
      <a:endParaRPr lang="zh-CN"/>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0.xml><?xml version="1.0" encoding="utf-8"?>
<cs:chartStyle xmlns:cs="http://schemas.microsoft.com/office/drawing/2012/chartStyle" xmlns:a="http://schemas.openxmlformats.org/drawingml/2006/main" id="30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1.xml><?xml version="1.0" encoding="utf-8"?>
<cs:chartStyle xmlns:cs="http://schemas.microsoft.com/office/drawing/2012/chartStyle" xmlns:a="http://schemas.openxmlformats.org/drawingml/2006/main" id="332">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2.xml><?xml version="1.0" encoding="utf-8"?>
<cs:chartStyle xmlns:cs="http://schemas.microsoft.com/office/drawing/2012/chartStyle" xmlns:a="http://schemas.openxmlformats.org/drawingml/2006/main" id="31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3.xml><?xml version="1.0" encoding="utf-8"?>
<cs:chartStyle xmlns:cs="http://schemas.microsoft.com/office/drawing/2012/chartStyle" xmlns:a="http://schemas.openxmlformats.org/drawingml/2006/main" id="240">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19050"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valueAxis>
  <cs:wall>
    <cs:lnRef idx="0"/>
    <cs:fillRef idx="0"/>
    <cs:effectRef idx="0"/>
    <cs:fontRef idx="minor">
      <a:schemeClr val="tx1"/>
    </cs:fontRef>
    <cs:spPr>
      <a:noFill/>
      <a:ln>
        <a:noFill/>
      </a:ln>
    </cs:spPr>
  </cs:wall>
</cs:chartStyle>
</file>

<file path=ppt/charts/style14.xml><?xml version="1.0" encoding="utf-8"?>
<cs:chartStyle xmlns:cs="http://schemas.microsoft.com/office/drawing/2012/chartStyle" xmlns:a="http://schemas.openxmlformats.org/drawingml/2006/main" id="240">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19050"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valueAxis>
  <cs:wall>
    <cs:lnRef idx="0"/>
    <cs:fillRef idx="0"/>
    <cs:effectRef idx="0"/>
    <cs:fontRef idx="minor">
      <a:schemeClr val="tx1"/>
    </cs:fontRef>
    <cs:spPr>
      <a:noFill/>
      <a:ln>
        <a:noFill/>
      </a:ln>
    </cs:spPr>
  </cs:wall>
</cs:chartStyle>
</file>

<file path=ppt/charts/style15.xml><?xml version="1.0" encoding="utf-8"?>
<cs:chartStyle xmlns:cs="http://schemas.microsoft.com/office/drawing/2012/chartStyle" xmlns:a="http://schemas.openxmlformats.org/drawingml/2006/main" id="240">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19050"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valueAxis>
  <cs:wall>
    <cs:lnRef idx="0"/>
    <cs:fillRef idx="0"/>
    <cs:effectRef idx="0"/>
    <cs:fontRef idx="minor">
      <a:schemeClr val="tx1"/>
    </cs:fontRef>
    <cs:spPr>
      <a:noFill/>
      <a:ln>
        <a:noFill/>
      </a:ln>
    </cs:spPr>
  </cs:wall>
</cs:chartStyle>
</file>

<file path=ppt/charts/style16.xml><?xml version="1.0" encoding="utf-8"?>
<cs:chartStyle xmlns:cs="http://schemas.microsoft.com/office/drawing/2012/chartStyle" xmlns:a="http://schemas.openxmlformats.org/drawingml/2006/main" id="269">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alpha val="75000"/>
        </a:schemeClr>
      </a:solidFill>
    </cs:spPr>
  </cs:dataPoint>
  <cs:dataPoint3D>
    <cs:lnRef idx="0"/>
    <cs:fillRef idx="1">
      <cs:styleClr val="auto"/>
    </cs:fillRef>
    <cs:effectRef idx="0"/>
    <cs:fontRef idx="minor">
      <a:schemeClr val="tx1"/>
    </cs:fontRef>
    <cs:spPr>
      <a:solidFill>
        <a:schemeClr val="phClr">
          <a:alpha val="75000"/>
        </a:schemeClr>
      </a:solidFill>
    </cs:spPr>
  </cs:dataPoint3D>
  <cs:dataPointLine>
    <cs:lnRef idx="0">
      <cs:styleClr val="auto"/>
    </cs:lnRef>
    <cs:fillRef idx="1"/>
    <cs:effectRef idx="0"/>
    <cs:fontRef idx="minor">
      <a:schemeClr val="tx1"/>
    </cs:fontRef>
    <cs:spPr>
      <a:ln w="19050" cap="rnd">
        <a:solidFill>
          <a:schemeClr val="phClr">
            <a:alpha val="50000"/>
          </a:scheme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valueAxis>
  <cs:wall>
    <cs:lnRef idx="0"/>
    <cs:fillRef idx="0"/>
    <cs:effectRef idx="0"/>
    <cs:fontRef idx="minor">
      <a:schemeClr val="tx1"/>
    </cs:fontRef>
    <cs:spPr>
      <a:noFill/>
      <a:ln>
        <a:noFill/>
      </a:ln>
    </cs:spPr>
  </cs:wall>
</cs:chartStyle>
</file>

<file path=ppt/charts/style17.xml><?xml version="1.0" encoding="utf-8"?>
<cs:chartStyle xmlns:cs="http://schemas.microsoft.com/office/drawing/2012/chartStyle" xmlns:a="http://schemas.openxmlformats.org/drawingml/2006/main" id="269">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alpha val="75000"/>
        </a:schemeClr>
      </a:solidFill>
    </cs:spPr>
  </cs:dataPoint>
  <cs:dataPoint3D>
    <cs:lnRef idx="0"/>
    <cs:fillRef idx="1">
      <cs:styleClr val="auto"/>
    </cs:fillRef>
    <cs:effectRef idx="0"/>
    <cs:fontRef idx="minor">
      <a:schemeClr val="tx1"/>
    </cs:fontRef>
    <cs:spPr>
      <a:solidFill>
        <a:schemeClr val="phClr">
          <a:alpha val="75000"/>
        </a:schemeClr>
      </a:solidFill>
    </cs:spPr>
  </cs:dataPoint3D>
  <cs:dataPointLine>
    <cs:lnRef idx="0">
      <cs:styleClr val="auto"/>
    </cs:lnRef>
    <cs:fillRef idx="1"/>
    <cs:effectRef idx="0"/>
    <cs:fontRef idx="minor">
      <a:schemeClr val="tx1"/>
    </cs:fontRef>
    <cs:spPr>
      <a:ln w="19050" cap="rnd">
        <a:solidFill>
          <a:schemeClr val="phClr">
            <a:alpha val="50000"/>
          </a:scheme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valueAxis>
  <cs:wall>
    <cs:lnRef idx="0"/>
    <cs:fillRef idx="0"/>
    <cs:effectRef idx="0"/>
    <cs:fontRef idx="minor">
      <a:schemeClr val="tx1"/>
    </cs:fontRef>
    <cs:spPr>
      <a:noFill/>
      <a:ln>
        <a:noFill/>
      </a:ln>
    </cs:spPr>
  </cs:wall>
</cs:chartStyle>
</file>

<file path=ppt/charts/style18.xml><?xml version="1.0" encoding="utf-8"?>
<cs:chartStyle xmlns:cs="http://schemas.microsoft.com/office/drawing/2012/chartStyle" xmlns:a="http://schemas.openxmlformats.org/drawingml/2006/main" id="276">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ln w="9525" cap="flat" cmpd="sng" algn="ctr">
        <a:solidFill>
          <a:schemeClr val="tx1">
            <a:lumMod val="15000"/>
            <a:lumOff val="85000"/>
          </a:schemeClr>
        </a:solidFill>
        <a:round/>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9.xml><?xml version="1.0" encoding="utf-8"?>
<cs:chartStyle xmlns:cs="http://schemas.microsoft.com/office/drawing/2012/chartStyle" xmlns:a="http://schemas.openxmlformats.org/drawingml/2006/main" id="276">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ln w="9525" cap="flat" cmpd="sng" algn="ctr">
        <a:solidFill>
          <a:schemeClr val="tx1">
            <a:lumMod val="15000"/>
            <a:lumOff val="85000"/>
          </a:schemeClr>
        </a:solidFill>
        <a:round/>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0.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1.xml><?xml version="1.0" encoding="utf-8"?>
<cs:chartStyle xmlns:cs="http://schemas.microsoft.com/office/drawing/2012/chartStyle" xmlns:a="http://schemas.openxmlformats.org/drawingml/2006/main" id="262">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2.xml><?xml version="1.0" encoding="utf-8"?>
<cs:chartStyle xmlns:cs="http://schemas.microsoft.com/office/drawing/2012/chartStyle" xmlns:a="http://schemas.openxmlformats.org/drawingml/2006/main" id="276">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ln w="9525" cap="flat" cmpd="sng" algn="ctr">
        <a:solidFill>
          <a:schemeClr val="tx1">
            <a:lumMod val="15000"/>
            <a:lumOff val="85000"/>
          </a:schemeClr>
        </a:solidFill>
        <a:round/>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3.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4.xml><?xml version="1.0" encoding="utf-8"?>
<cs:chartStyle xmlns:cs="http://schemas.microsoft.com/office/drawing/2012/chartStyle" xmlns:a="http://schemas.openxmlformats.org/drawingml/2006/main" id="322">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5.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6.xml><?xml version="1.0" encoding="utf-8"?>
<cs:chartStyle xmlns:cs="http://schemas.microsoft.com/office/drawing/2012/chartStyle" xmlns:a="http://schemas.openxmlformats.org/drawingml/2006/main" id="286">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7.xml><?xml version="1.0" encoding="utf-8"?>
<cs:chartStyle xmlns:cs="http://schemas.microsoft.com/office/drawing/2012/chartStyle" xmlns:a="http://schemas.openxmlformats.org/drawingml/2006/main" id="31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8.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9.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diagrams/colors1.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066474C7-CF28-448A-A743-30E9885FCFD4}" type="doc">
      <dgm:prSet loTypeId="urn:microsoft.com/office/officeart/2005/8/layout/default" loCatId="list" qsTypeId="urn:microsoft.com/office/officeart/2005/8/quickstyle/simple1" qsCatId="simple" csTypeId="urn:microsoft.com/office/officeart/2005/8/colors/colorful1" csCatId="colorful" phldr="1"/>
      <dgm:spPr/>
      <dgm:t>
        <a:bodyPr/>
        <a:lstStyle/>
        <a:p>
          <a:endParaRPr lang="zh-CN" altLang="en-US"/>
        </a:p>
      </dgm:t>
    </dgm:pt>
    <dgm:pt modelId="{92980458-A18F-4066-91F5-9831FAC71C6F}">
      <dgm:prSet phldrT="[文本]" phldr="1"/>
      <dgm:spPr/>
      <dgm:t>
        <a:bodyPr/>
        <a:lstStyle/>
        <a:p>
          <a:endParaRPr lang="zh-CN" altLang="en-US" dirty="0"/>
        </a:p>
      </dgm:t>
    </dgm:pt>
    <dgm:pt modelId="{97CAA72D-9D1E-482A-9710-77C4D26620AF}" type="parTrans" cxnId="{F69FD85D-1BE8-43D1-9732-85F44707B63B}">
      <dgm:prSet/>
      <dgm:spPr/>
      <dgm:t>
        <a:bodyPr/>
        <a:lstStyle/>
        <a:p>
          <a:endParaRPr lang="zh-CN" altLang="en-US"/>
        </a:p>
      </dgm:t>
    </dgm:pt>
    <dgm:pt modelId="{43D286B5-3811-4A7E-B447-4906DCD02A83}" type="sibTrans" cxnId="{F69FD85D-1BE8-43D1-9732-85F44707B63B}">
      <dgm:prSet/>
      <dgm:spPr/>
      <dgm:t>
        <a:bodyPr/>
        <a:lstStyle/>
        <a:p>
          <a:endParaRPr lang="zh-CN" altLang="en-US"/>
        </a:p>
      </dgm:t>
    </dgm:pt>
    <dgm:pt modelId="{AF80D0D8-1337-4CD6-87E4-28A15334A8B6}">
      <dgm:prSet phldrT="[文本]"/>
      <dgm:spPr/>
      <dgm:t>
        <a:bodyPr/>
        <a:lstStyle/>
        <a:p>
          <a:r>
            <a:rPr lang="zh-CN" altLang="en-US" smtClean="0"/>
            <a:t>咕</a:t>
          </a:r>
          <a:r>
            <a:rPr lang="zh-CN" altLang="en-US" smtClean="0"/>
            <a:t>咕咕</a:t>
          </a:r>
          <a:endParaRPr lang="zh-CN" altLang="en-US" dirty="0"/>
        </a:p>
      </dgm:t>
    </dgm:pt>
    <dgm:pt modelId="{E36C9A6C-2388-4BCA-AE5F-9E43FCECFEC5}" type="parTrans" cxnId="{18F7340B-93C0-4ED1-8C26-0D136E3C6A85}">
      <dgm:prSet/>
      <dgm:spPr/>
      <dgm:t>
        <a:bodyPr/>
        <a:lstStyle/>
        <a:p>
          <a:endParaRPr lang="zh-CN" altLang="en-US"/>
        </a:p>
      </dgm:t>
    </dgm:pt>
    <dgm:pt modelId="{78EECB2F-D076-4FF8-B01E-025DFE85A344}" type="sibTrans" cxnId="{18F7340B-93C0-4ED1-8C26-0D136E3C6A85}">
      <dgm:prSet/>
      <dgm:spPr/>
      <dgm:t>
        <a:bodyPr/>
        <a:lstStyle/>
        <a:p>
          <a:endParaRPr lang="zh-CN" altLang="en-US"/>
        </a:p>
      </dgm:t>
    </dgm:pt>
    <dgm:pt modelId="{53607263-9AA8-46B8-B887-6962CFD249B2}">
      <dgm:prSet phldrT="[文本]" phldr="1"/>
      <dgm:spPr/>
      <dgm:t>
        <a:bodyPr/>
        <a:lstStyle/>
        <a:p>
          <a:endParaRPr lang="zh-CN" altLang="en-US"/>
        </a:p>
      </dgm:t>
    </dgm:pt>
    <dgm:pt modelId="{C9ABA064-CD1B-4CA5-8B14-891A3E077B76}" type="parTrans" cxnId="{84847B6D-E668-44F8-866C-243D1720CE19}">
      <dgm:prSet/>
      <dgm:spPr/>
      <dgm:t>
        <a:bodyPr/>
        <a:lstStyle/>
        <a:p>
          <a:endParaRPr lang="zh-CN" altLang="en-US"/>
        </a:p>
      </dgm:t>
    </dgm:pt>
    <dgm:pt modelId="{568D0837-A741-416B-9791-1302D6B64E10}" type="sibTrans" cxnId="{84847B6D-E668-44F8-866C-243D1720CE19}">
      <dgm:prSet/>
      <dgm:spPr/>
      <dgm:t>
        <a:bodyPr/>
        <a:lstStyle/>
        <a:p>
          <a:endParaRPr lang="zh-CN" altLang="en-US"/>
        </a:p>
      </dgm:t>
    </dgm:pt>
    <dgm:pt modelId="{8447D3E2-AE00-482A-9BEF-944F42DAB58A}">
      <dgm:prSet phldrT="[文本]"/>
      <dgm:spPr/>
      <dgm:t>
        <a:bodyPr anchor="b"/>
        <a:lstStyle/>
        <a:p>
          <a:r>
            <a:rPr lang="en-US" altLang="zh-CN" dirty="0" smtClean="0"/>
            <a:t>123</a:t>
          </a:r>
          <a:endParaRPr lang="zh-CN" altLang="en-US" dirty="0"/>
        </a:p>
      </dgm:t>
    </dgm:pt>
    <dgm:pt modelId="{DDB7F317-FCA1-4CCE-89F6-126571EB454D}" type="parTrans" cxnId="{B7DF3DD2-3133-4AAB-AE13-F5DF3E23B17F}">
      <dgm:prSet/>
      <dgm:spPr/>
      <dgm:t>
        <a:bodyPr/>
        <a:lstStyle/>
        <a:p>
          <a:endParaRPr lang="zh-CN" altLang="en-US"/>
        </a:p>
      </dgm:t>
    </dgm:pt>
    <dgm:pt modelId="{C2AC6C2B-CA49-4F98-A01B-EA928A68D18B}" type="sibTrans" cxnId="{B7DF3DD2-3133-4AAB-AE13-F5DF3E23B17F}">
      <dgm:prSet/>
      <dgm:spPr/>
      <dgm:t>
        <a:bodyPr/>
        <a:lstStyle/>
        <a:p>
          <a:endParaRPr lang="zh-CN" altLang="en-US"/>
        </a:p>
      </dgm:t>
    </dgm:pt>
    <dgm:pt modelId="{E2D5A7CA-5441-4BCB-830C-CE0CFCE4E800}">
      <dgm:prSet phldrT="[文本]" phldr="1"/>
      <dgm:spPr>
        <a:ln w="38100">
          <a:solidFill>
            <a:schemeClr val="accent2"/>
          </a:solidFill>
        </a:ln>
      </dgm:spPr>
      <dgm:t>
        <a:bodyPr/>
        <a:lstStyle/>
        <a:p>
          <a:endParaRPr lang="zh-CN" altLang="en-US"/>
        </a:p>
      </dgm:t>
    </dgm:pt>
    <dgm:pt modelId="{77E5BBF8-15D2-40EE-854B-CDFF81A3E4AC}" type="parTrans" cxnId="{521F7DB9-EC17-46D7-ABB7-478582C1F778}">
      <dgm:prSet/>
      <dgm:spPr/>
      <dgm:t>
        <a:bodyPr/>
        <a:lstStyle/>
        <a:p>
          <a:endParaRPr lang="zh-CN" altLang="en-US"/>
        </a:p>
      </dgm:t>
    </dgm:pt>
    <dgm:pt modelId="{AC5A2EA6-E9D9-4500-A6F5-C9F127E2C726}" type="sibTrans" cxnId="{521F7DB9-EC17-46D7-ABB7-478582C1F778}">
      <dgm:prSet/>
      <dgm:spPr/>
      <dgm:t>
        <a:bodyPr/>
        <a:lstStyle/>
        <a:p>
          <a:endParaRPr lang="zh-CN" altLang="en-US"/>
        </a:p>
      </dgm:t>
    </dgm:pt>
    <dgm:pt modelId="{117D9546-36A7-4245-AC42-D80B1CB6486D}" type="pres">
      <dgm:prSet presAssocID="{066474C7-CF28-448A-A743-30E9885FCFD4}" presName="diagram" presStyleCnt="0">
        <dgm:presLayoutVars>
          <dgm:dir/>
          <dgm:resizeHandles val="exact"/>
        </dgm:presLayoutVars>
      </dgm:prSet>
      <dgm:spPr/>
      <dgm:t>
        <a:bodyPr/>
        <a:lstStyle/>
        <a:p>
          <a:endParaRPr lang="zh-CN" altLang="en-US"/>
        </a:p>
      </dgm:t>
    </dgm:pt>
    <dgm:pt modelId="{11F89D4C-3882-446F-9646-D173FAAA3985}" type="pres">
      <dgm:prSet presAssocID="{92980458-A18F-4066-91F5-9831FAC71C6F}" presName="node" presStyleLbl="node1" presStyleIdx="0" presStyleCnt="5">
        <dgm:presLayoutVars>
          <dgm:bulletEnabled val="1"/>
        </dgm:presLayoutVars>
      </dgm:prSet>
      <dgm:spPr/>
      <dgm:t>
        <a:bodyPr/>
        <a:lstStyle/>
        <a:p>
          <a:endParaRPr lang="zh-CN" altLang="en-US"/>
        </a:p>
      </dgm:t>
    </dgm:pt>
    <dgm:pt modelId="{6DEBD139-DFB6-401C-95F4-B65A99BEF4DA}" type="pres">
      <dgm:prSet presAssocID="{43D286B5-3811-4A7E-B447-4906DCD02A83}" presName="sibTrans" presStyleCnt="0"/>
      <dgm:spPr/>
    </dgm:pt>
    <dgm:pt modelId="{A1ED05E6-4802-43F6-AAE6-E448086AB4B4}" type="pres">
      <dgm:prSet presAssocID="{AF80D0D8-1337-4CD6-87E4-28A15334A8B6}" presName="node" presStyleLbl="node1" presStyleIdx="1" presStyleCnt="5">
        <dgm:presLayoutVars>
          <dgm:bulletEnabled val="1"/>
        </dgm:presLayoutVars>
      </dgm:prSet>
      <dgm:spPr/>
      <dgm:t>
        <a:bodyPr/>
        <a:lstStyle/>
        <a:p>
          <a:endParaRPr lang="zh-CN" altLang="en-US"/>
        </a:p>
      </dgm:t>
    </dgm:pt>
    <dgm:pt modelId="{0FE83F27-818B-45AF-86F8-C9675B322571}" type="pres">
      <dgm:prSet presAssocID="{78EECB2F-D076-4FF8-B01E-025DFE85A344}" presName="sibTrans" presStyleCnt="0"/>
      <dgm:spPr/>
    </dgm:pt>
    <dgm:pt modelId="{39429F96-E26F-4605-98BF-C330E6BCB283}" type="pres">
      <dgm:prSet presAssocID="{53607263-9AA8-46B8-B887-6962CFD249B2}" presName="node" presStyleLbl="node1" presStyleIdx="2" presStyleCnt="5" custAng="1718696">
        <dgm:presLayoutVars>
          <dgm:bulletEnabled val="1"/>
        </dgm:presLayoutVars>
      </dgm:prSet>
      <dgm:spPr/>
      <dgm:t>
        <a:bodyPr/>
        <a:lstStyle/>
        <a:p>
          <a:endParaRPr lang="zh-CN" altLang="en-US"/>
        </a:p>
      </dgm:t>
    </dgm:pt>
    <dgm:pt modelId="{2B9E2573-3287-41DE-8B35-F11AD4185408}" type="pres">
      <dgm:prSet presAssocID="{568D0837-A741-416B-9791-1302D6B64E10}" presName="sibTrans" presStyleCnt="0"/>
      <dgm:spPr/>
    </dgm:pt>
    <dgm:pt modelId="{B2144D04-45E7-4A22-AEA4-9F4B2AF01DD0}" type="pres">
      <dgm:prSet presAssocID="{8447D3E2-AE00-482A-9BEF-944F42DAB58A}" presName="node" presStyleLbl="node1" presStyleIdx="3" presStyleCnt="5">
        <dgm:presLayoutVars>
          <dgm:bulletEnabled val="1"/>
        </dgm:presLayoutVars>
      </dgm:prSet>
      <dgm:spPr/>
      <dgm:t>
        <a:bodyPr/>
        <a:lstStyle/>
        <a:p>
          <a:endParaRPr lang="zh-CN" altLang="en-US"/>
        </a:p>
      </dgm:t>
    </dgm:pt>
    <dgm:pt modelId="{2D6CDEDB-36CE-486E-8A43-B742C50DB5B1}" type="pres">
      <dgm:prSet presAssocID="{C2AC6C2B-CA49-4F98-A01B-EA928A68D18B}" presName="sibTrans" presStyleCnt="0"/>
      <dgm:spPr/>
    </dgm:pt>
    <dgm:pt modelId="{525AC7FD-6C89-4CBF-A273-3E049B0CDA2B}" type="pres">
      <dgm:prSet presAssocID="{E2D5A7CA-5441-4BCB-830C-CE0CFCE4E800}" presName="node" presStyleLbl="node1" presStyleIdx="4" presStyleCnt="5">
        <dgm:presLayoutVars>
          <dgm:bulletEnabled val="1"/>
        </dgm:presLayoutVars>
      </dgm:prSet>
      <dgm:spPr/>
      <dgm:t>
        <a:bodyPr/>
        <a:lstStyle/>
        <a:p>
          <a:endParaRPr lang="zh-CN" altLang="en-US"/>
        </a:p>
      </dgm:t>
    </dgm:pt>
  </dgm:ptLst>
  <dgm:cxnLst>
    <dgm:cxn modelId="{8B7C6254-EC93-4CCA-912B-0704FB356291}" type="presOf" srcId="{AF80D0D8-1337-4CD6-87E4-28A15334A8B6}" destId="{A1ED05E6-4802-43F6-AAE6-E448086AB4B4}" srcOrd="0" destOrd="0" presId="urn:microsoft.com/office/officeart/2005/8/layout/default"/>
    <dgm:cxn modelId="{521F7DB9-EC17-46D7-ABB7-478582C1F778}" srcId="{066474C7-CF28-448A-A743-30E9885FCFD4}" destId="{E2D5A7CA-5441-4BCB-830C-CE0CFCE4E800}" srcOrd="4" destOrd="0" parTransId="{77E5BBF8-15D2-40EE-854B-CDFF81A3E4AC}" sibTransId="{AC5A2EA6-E9D9-4500-A6F5-C9F127E2C726}"/>
    <dgm:cxn modelId="{F69FD85D-1BE8-43D1-9732-85F44707B63B}" srcId="{066474C7-CF28-448A-A743-30E9885FCFD4}" destId="{92980458-A18F-4066-91F5-9831FAC71C6F}" srcOrd="0" destOrd="0" parTransId="{97CAA72D-9D1E-482A-9710-77C4D26620AF}" sibTransId="{43D286B5-3811-4A7E-B447-4906DCD02A83}"/>
    <dgm:cxn modelId="{8209C925-128D-47CF-9CF6-22C4990C9F61}" type="presOf" srcId="{53607263-9AA8-46B8-B887-6962CFD249B2}" destId="{39429F96-E26F-4605-98BF-C330E6BCB283}" srcOrd="0" destOrd="0" presId="urn:microsoft.com/office/officeart/2005/8/layout/default"/>
    <dgm:cxn modelId="{ABE873FD-3AED-4570-A19C-8944EC5C5E5C}" type="presOf" srcId="{E2D5A7CA-5441-4BCB-830C-CE0CFCE4E800}" destId="{525AC7FD-6C89-4CBF-A273-3E049B0CDA2B}" srcOrd="0" destOrd="0" presId="urn:microsoft.com/office/officeart/2005/8/layout/default"/>
    <dgm:cxn modelId="{18F7340B-93C0-4ED1-8C26-0D136E3C6A85}" srcId="{066474C7-CF28-448A-A743-30E9885FCFD4}" destId="{AF80D0D8-1337-4CD6-87E4-28A15334A8B6}" srcOrd="1" destOrd="0" parTransId="{E36C9A6C-2388-4BCA-AE5F-9E43FCECFEC5}" sibTransId="{78EECB2F-D076-4FF8-B01E-025DFE85A344}"/>
    <dgm:cxn modelId="{F5CC2449-A0E2-463A-811A-7E162386B73E}" type="presOf" srcId="{8447D3E2-AE00-482A-9BEF-944F42DAB58A}" destId="{B2144D04-45E7-4A22-AEA4-9F4B2AF01DD0}" srcOrd="0" destOrd="0" presId="urn:microsoft.com/office/officeart/2005/8/layout/default"/>
    <dgm:cxn modelId="{84847B6D-E668-44F8-866C-243D1720CE19}" srcId="{066474C7-CF28-448A-A743-30E9885FCFD4}" destId="{53607263-9AA8-46B8-B887-6962CFD249B2}" srcOrd="2" destOrd="0" parTransId="{C9ABA064-CD1B-4CA5-8B14-891A3E077B76}" sibTransId="{568D0837-A741-416B-9791-1302D6B64E10}"/>
    <dgm:cxn modelId="{DA57B4BD-ACC6-48DA-A67B-440B8A782844}" type="presOf" srcId="{92980458-A18F-4066-91F5-9831FAC71C6F}" destId="{11F89D4C-3882-446F-9646-D173FAAA3985}" srcOrd="0" destOrd="0" presId="urn:microsoft.com/office/officeart/2005/8/layout/default"/>
    <dgm:cxn modelId="{B7DF3DD2-3133-4AAB-AE13-F5DF3E23B17F}" srcId="{066474C7-CF28-448A-A743-30E9885FCFD4}" destId="{8447D3E2-AE00-482A-9BEF-944F42DAB58A}" srcOrd="3" destOrd="0" parTransId="{DDB7F317-FCA1-4CCE-89F6-126571EB454D}" sibTransId="{C2AC6C2B-CA49-4F98-A01B-EA928A68D18B}"/>
    <dgm:cxn modelId="{EEAFE89C-AFB2-4DE7-BAE3-899DE6457C8E}" type="presOf" srcId="{066474C7-CF28-448A-A743-30E9885FCFD4}" destId="{117D9546-36A7-4245-AC42-D80B1CB6486D}" srcOrd="0" destOrd="0" presId="urn:microsoft.com/office/officeart/2005/8/layout/default"/>
    <dgm:cxn modelId="{BFB828D3-39C8-4474-8B8E-4D7F21A0CB5B}" type="presParOf" srcId="{117D9546-36A7-4245-AC42-D80B1CB6486D}" destId="{11F89D4C-3882-446F-9646-D173FAAA3985}" srcOrd="0" destOrd="0" presId="urn:microsoft.com/office/officeart/2005/8/layout/default"/>
    <dgm:cxn modelId="{10597EE1-1D8F-4310-AA7E-0016BDAE9DE3}" type="presParOf" srcId="{117D9546-36A7-4245-AC42-D80B1CB6486D}" destId="{6DEBD139-DFB6-401C-95F4-B65A99BEF4DA}" srcOrd="1" destOrd="0" presId="urn:microsoft.com/office/officeart/2005/8/layout/default"/>
    <dgm:cxn modelId="{08EEE6C8-74EC-4DBC-A2EE-73FC9A7E250B}" type="presParOf" srcId="{117D9546-36A7-4245-AC42-D80B1CB6486D}" destId="{A1ED05E6-4802-43F6-AAE6-E448086AB4B4}" srcOrd="2" destOrd="0" presId="urn:microsoft.com/office/officeart/2005/8/layout/default"/>
    <dgm:cxn modelId="{DC32101D-5E10-4D6D-B862-82DC0A0D09C2}" type="presParOf" srcId="{117D9546-36A7-4245-AC42-D80B1CB6486D}" destId="{0FE83F27-818B-45AF-86F8-C9675B322571}" srcOrd="3" destOrd="0" presId="urn:microsoft.com/office/officeart/2005/8/layout/default"/>
    <dgm:cxn modelId="{7124EBE0-EDF1-40EA-B938-B363631F2666}" type="presParOf" srcId="{117D9546-36A7-4245-AC42-D80B1CB6486D}" destId="{39429F96-E26F-4605-98BF-C330E6BCB283}" srcOrd="4" destOrd="0" presId="urn:microsoft.com/office/officeart/2005/8/layout/default"/>
    <dgm:cxn modelId="{0B47FF22-3CF3-4010-AE93-B2DA868E7D59}" type="presParOf" srcId="{117D9546-36A7-4245-AC42-D80B1CB6486D}" destId="{2B9E2573-3287-41DE-8B35-F11AD4185408}" srcOrd="5" destOrd="0" presId="urn:microsoft.com/office/officeart/2005/8/layout/default"/>
    <dgm:cxn modelId="{B4DB0B4B-95B2-4F32-AC6E-B5DE38D0EE12}" type="presParOf" srcId="{117D9546-36A7-4245-AC42-D80B1CB6486D}" destId="{B2144D04-45E7-4A22-AEA4-9F4B2AF01DD0}" srcOrd="6" destOrd="0" presId="urn:microsoft.com/office/officeart/2005/8/layout/default"/>
    <dgm:cxn modelId="{E41077F9-2AFE-4078-9E6B-7DCF54C4A70B}" type="presParOf" srcId="{117D9546-36A7-4245-AC42-D80B1CB6486D}" destId="{2D6CDEDB-36CE-486E-8A43-B742C50DB5B1}" srcOrd="7" destOrd="0" presId="urn:microsoft.com/office/officeart/2005/8/layout/default"/>
    <dgm:cxn modelId="{EC0A704E-0E92-418C-B796-4FB0FEA9BAD2}" type="presParOf" srcId="{117D9546-36A7-4245-AC42-D80B1CB6486D}" destId="{525AC7FD-6C89-4CBF-A273-3E049B0CDA2B}" srcOrd="8" destOrd="0" presId="urn:microsoft.com/office/officeart/2005/8/layout/default"/>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1F89D4C-3882-446F-9646-D173FAAA3985}">
      <dsp:nvSpPr>
        <dsp:cNvPr id="0" name=""/>
        <dsp:cNvSpPr/>
      </dsp:nvSpPr>
      <dsp:spPr>
        <a:xfrm>
          <a:off x="0" y="280746"/>
          <a:ext cx="1192936" cy="715762"/>
        </a:xfrm>
        <a:prstGeom prst="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9060" tIns="99060" rIns="99060" bIns="99060" numCol="1" spcCol="1270" anchor="ctr" anchorCtr="0">
          <a:noAutofit/>
        </a:bodyPr>
        <a:lstStyle/>
        <a:p>
          <a:pPr lvl="0" algn="ctr" defTabSz="1155700">
            <a:lnSpc>
              <a:spcPct val="90000"/>
            </a:lnSpc>
            <a:spcBef>
              <a:spcPct val="0"/>
            </a:spcBef>
            <a:spcAft>
              <a:spcPct val="35000"/>
            </a:spcAft>
          </a:pPr>
          <a:endParaRPr lang="zh-CN" altLang="en-US" sz="2600" kern="1200" dirty="0"/>
        </a:p>
      </dsp:txBody>
      <dsp:txXfrm>
        <a:off x="0" y="280746"/>
        <a:ext cx="1192936" cy="715762"/>
      </dsp:txXfrm>
    </dsp:sp>
    <dsp:sp modelId="{A1ED05E6-4802-43F6-AAE6-E448086AB4B4}">
      <dsp:nvSpPr>
        <dsp:cNvPr id="0" name=""/>
        <dsp:cNvSpPr/>
      </dsp:nvSpPr>
      <dsp:spPr>
        <a:xfrm>
          <a:off x="1312230" y="280746"/>
          <a:ext cx="1192936" cy="715762"/>
        </a:xfrm>
        <a:prstGeom prst="rect">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9060" tIns="99060" rIns="99060" bIns="99060" numCol="1" spcCol="1270" anchor="ctr" anchorCtr="0">
          <a:noAutofit/>
        </a:bodyPr>
        <a:lstStyle/>
        <a:p>
          <a:pPr lvl="0" algn="ctr" defTabSz="1155700">
            <a:lnSpc>
              <a:spcPct val="90000"/>
            </a:lnSpc>
            <a:spcBef>
              <a:spcPct val="0"/>
            </a:spcBef>
            <a:spcAft>
              <a:spcPct val="35000"/>
            </a:spcAft>
          </a:pPr>
          <a:r>
            <a:rPr lang="zh-CN" altLang="en-US" sz="2600" kern="1200" smtClean="0"/>
            <a:t>咕</a:t>
          </a:r>
          <a:r>
            <a:rPr lang="zh-CN" altLang="en-US" sz="2600" kern="1200" smtClean="0"/>
            <a:t>咕咕</a:t>
          </a:r>
          <a:endParaRPr lang="zh-CN" altLang="en-US" sz="2600" kern="1200" dirty="0"/>
        </a:p>
      </dsp:txBody>
      <dsp:txXfrm>
        <a:off x="1312230" y="280746"/>
        <a:ext cx="1192936" cy="715762"/>
      </dsp:txXfrm>
    </dsp:sp>
    <dsp:sp modelId="{39429F96-E26F-4605-98BF-C330E6BCB283}">
      <dsp:nvSpPr>
        <dsp:cNvPr id="0" name=""/>
        <dsp:cNvSpPr/>
      </dsp:nvSpPr>
      <dsp:spPr>
        <a:xfrm rot="1718696">
          <a:off x="2624461" y="280746"/>
          <a:ext cx="1192936" cy="715762"/>
        </a:xfrm>
        <a:prstGeom prst="rect">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9060" tIns="99060" rIns="99060" bIns="99060" numCol="1" spcCol="1270" anchor="ctr" anchorCtr="0">
          <a:noAutofit/>
        </a:bodyPr>
        <a:lstStyle/>
        <a:p>
          <a:pPr lvl="0" algn="ctr" defTabSz="1155700">
            <a:lnSpc>
              <a:spcPct val="90000"/>
            </a:lnSpc>
            <a:spcBef>
              <a:spcPct val="0"/>
            </a:spcBef>
            <a:spcAft>
              <a:spcPct val="35000"/>
            </a:spcAft>
          </a:pPr>
          <a:endParaRPr lang="zh-CN" altLang="en-US" sz="2600" kern="1200"/>
        </a:p>
      </dsp:txBody>
      <dsp:txXfrm>
        <a:off x="2624461" y="280746"/>
        <a:ext cx="1192936" cy="715762"/>
      </dsp:txXfrm>
    </dsp:sp>
    <dsp:sp modelId="{B2144D04-45E7-4A22-AEA4-9F4B2AF01DD0}">
      <dsp:nvSpPr>
        <dsp:cNvPr id="0" name=""/>
        <dsp:cNvSpPr/>
      </dsp:nvSpPr>
      <dsp:spPr>
        <a:xfrm>
          <a:off x="656115" y="1115801"/>
          <a:ext cx="1192936" cy="715762"/>
        </a:xfrm>
        <a:prstGeom prst="rect">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9060" tIns="99060" rIns="99060" bIns="99060" numCol="1" spcCol="1270" anchor="b" anchorCtr="0">
          <a:noAutofit/>
        </a:bodyPr>
        <a:lstStyle/>
        <a:p>
          <a:pPr lvl="0" algn="ctr" defTabSz="1155700">
            <a:lnSpc>
              <a:spcPct val="90000"/>
            </a:lnSpc>
            <a:spcBef>
              <a:spcPct val="0"/>
            </a:spcBef>
            <a:spcAft>
              <a:spcPct val="35000"/>
            </a:spcAft>
          </a:pPr>
          <a:r>
            <a:rPr lang="en-US" altLang="zh-CN" sz="2600" kern="1200" dirty="0" smtClean="0"/>
            <a:t>123</a:t>
          </a:r>
          <a:endParaRPr lang="zh-CN" altLang="en-US" sz="2600" kern="1200" dirty="0"/>
        </a:p>
      </dsp:txBody>
      <dsp:txXfrm>
        <a:off x="656115" y="1115801"/>
        <a:ext cx="1192936" cy="715762"/>
      </dsp:txXfrm>
    </dsp:sp>
    <dsp:sp modelId="{525AC7FD-6C89-4CBF-A273-3E049B0CDA2B}">
      <dsp:nvSpPr>
        <dsp:cNvPr id="0" name=""/>
        <dsp:cNvSpPr/>
      </dsp:nvSpPr>
      <dsp:spPr>
        <a:xfrm>
          <a:off x="1968345" y="1115801"/>
          <a:ext cx="1192936" cy="715762"/>
        </a:xfrm>
        <a:prstGeom prst="rect">
          <a:avLst/>
        </a:prstGeom>
        <a:solidFill>
          <a:schemeClr val="accent6">
            <a:hueOff val="0"/>
            <a:satOff val="0"/>
            <a:lumOff val="0"/>
            <a:alphaOff val="0"/>
          </a:schemeClr>
        </a:solidFill>
        <a:ln w="38100" cap="flat" cmpd="sng" algn="ctr">
          <a:solidFill>
            <a:schemeClr val="accent2"/>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9060" tIns="99060" rIns="99060" bIns="99060" numCol="1" spcCol="1270" anchor="ctr" anchorCtr="0">
          <a:noAutofit/>
        </a:bodyPr>
        <a:lstStyle/>
        <a:p>
          <a:pPr lvl="0" algn="ctr" defTabSz="1155700">
            <a:lnSpc>
              <a:spcPct val="90000"/>
            </a:lnSpc>
            <a:spcBef>
              <a:spcPct val="0"/>
            </a:spcBef>
            <a:spcAft>
              <a:spcPct val="35000"/>
            </a:spcAft>
          </a:pPr>
          <a:endParaRPr lang="zh-CN" altLang="en-US" sz="2600" kern="1200"/>
        </a:p>
      </dsp:txBody>
      <dsp:txXfrm>
        <a:off x="1968345" y="1115801"/>
        <a:ext cx="1192936" cy="715762"/>
      </dsp:txXfrm>
    </dsp:sp>
  </dsp:spTree>
</dsp:drawing>
</file>

<file path=ppt/diagrams/layout1.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2.png>
</file>

<file path=ppt/media/image3.jpg>
</file>

<file path=ppt/media/media1.mp3>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B16A262-CF1D-4CC2-B12A-66CD2EEAEF7B}" type="datetimeFigureOut">
              <a:rPr lang="zh-CN" altLang="en-US" smtClean="0"/>
              <a:t>2023/11/27</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D6FB3DB-BA04-4CC2-AA82-02A3EB8918EC}" type="slidenum">
              <a:rPr lang="zh-CN" altLang="en-US" smtClean="0"/>
              <a:t>‹#›</a:t>
            </a:fld>
            <a:endParaRPr lang="zh-CN" altLang="en-US"/>
          </a:p>
        </p:txBody>
      </p:sp>
    </p:spTree>
    <p:extLst>
      <p:ext uri="{BB962C8B-B14F-4D97-AF65-F5344CB8AC3E}">
        <p14:creationId xmlns:p14="http://schemas.microsoft.com/office/powerpoint/2010/main" val="425801037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smtClean="0"/>
              <a:t>备注测试备注测试备注测试备注测试备注测试</a:t>
            </a:r>
            <a:endParaRPr lang="zh-CN" altLang="en-US" dirty="0"/>
          </a:p>
        </p:txBody>
      </p:sp>
      <p:sp>
        <p:nvSpPr>
          <p:cNvPr id="4" name="灯片编号占位符 3"/>
          <p:cNvSpPr>
            <a:spLocks noGrp="1"/>
          </p:cNvSpPr>
          <p:nvPr>
            <p:ph type="sldNum" sz="quarter" idx="10"/>
          </p:nvPr>
        </p:nvSpPr>
        <p:spPr/>
        <p:txBody>
          <a:bodyPr/>
          <a:lstStyle/>
          <a:p>
            <a:fld id="{0D6FB3DB-BA04-4CC2-AA82-02A3EB8918EC}" type="slidenum">
              <a:rPr lang="zh-CN" altLang="en-US" smtClean="0"/>
              <a:t>1</a:t>
            </a:fld>
            <a:endParaRPr lang="zh-CN" altLang="en-US"/>
          </a:p>
        </p:txBody>
      </p:sp>
    </p:spTree>
    <p:extLst>
      <p:ext uri="{BB962C8B-B14F-4D97-AF65-F5344CB8AC3E}">
        <p14:creationId xmlns:p14="http://schemas.microsoft.com/office/powerpoint/2010/main" val="149532494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smtClean="0"/>
              <a:t>单击此处编辑母版标题样式</a:t>
            </a:r>
            <a:endParaRPr lang="zh-CN" altLang="en-US"/>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smtClean="0"/>
              <a:t>单击此处编辑母版副标题样式</a:t>
            </a:r>
            <a:endParaRPr lang="zh-CN" altLang="en-US"/>
          </a:p>
        </p:txBody>
      </p:sp>
      <p:sp>
        <p:nvSpPr>
          <p:cNvPr id="4" name="日期占位符 3"/>
          <p:cNvSpPr>
            <a:spLocks noGrp="1"/>
          </p:cNvSpPr>
          <p:nvPr>
            <p:ph type="dt" sz="half" idx="10"/>
          </p:nvPr>
        </p:nvSpPr>
        <p:spPr/>
        <p:txBody>
          <a:bodyPr/>
          <a:lstStyle/>
          <a:p>
            <a:fld id="{DF9DA81C-BE0A-4C83-832F-833CD79F27F1}" type="datetimeFigureOut">
              <a:rPr lang="zh-CN" altLang="en-US" smtClean="0"/>
              <a:t>2023/11/27</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DEEB58AC-6D80-4BA3-98C7-3FC84F4326FF}" type="slidenum">
              <a:rPr lang="zh-CN" altLang="en-US" smtClean="0"/>
              <a:t>‹#›</a:t>
            </a:fld>
            <a:endParaRPr lang="zh-CN" altLang="en-US"/>
          </a:p>
        </p:txBody>
      </p:sp>
    </p:spTree>
    <p:extLst>
      <p:ext uri="{BB962C8B-B14F-4D97-AF65-F5344CB8AC3E}">
        <p14:creationId xmlns:p14="http://schemas.microsoft.com/office/powerpoint/2010/main" val="399906258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DF9DA81C-BE0A-4C83-832F-833CD79F27F1}" type="datetimeFigureOut">
              <a:rPr lang="zh-CN" altLang="en-US" smtClean="0"/>
              <a:t>2023/11/27</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DEEB58AC-6D80-4BA3-98C7-3FC84F4326FF}" type="slidenum">
              <a:rPr lang="zh-CN" altLang="en-US" smtClean="0"/>
              <a:t>‹#›</a:t>
            </a:fld>
            <a:endParaRPr lang="zh-CN" altLang="en-US"/>
          </a:p>
        </p:txBody>
      </p:sp>
    </p:spTree>
    <p:extLst>
      <p:ext uri="{BB962C8B-B14F-4D97-AF65-F5344CB8AC3E}">
        <p14:creationId xmlns:p14="http://schemas.microsoft.com/office/powerpoint/2010/main" val="414361358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DF9DA81C-BE0A-4C83-832F-833CD79F27F1}" type="datetimeFigureOut">
              <a:rPr lang="zh-CN" altLang="en-US" smtClean="0"/>
              <a:t>2023/11/27</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DEEB58AC-6D80-4BA3-98C7-3FC84F4326FF}" type="slidenum">
              <a:rPr lang="zh-CN" altLang="en-US" smtClean="0"/>
              <a:t>‹#›</a:t>
            </a:fld>
            <a:endParaRPr lang="zh-CN" altLang="en-US"/>
          </a:p>
        </p:txBody>
      </p:sp>
    </p:spTree>
    <p:extLst>
      <p:ext uri="{BB962C8B-B14F-4D97-AF65-F5344CB8AC3E}">
        <p14:creationId xmlns:p14="http://schemas.microsoft.com/office/powerpoint/2010/main" val="358234651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idx="1"/>
          </p:nvPr>
        </p:nvSpPr>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DF9DA81C-BE0A-4C83-832F-833CD79F27F1}" type="datetimeFigureOut">
              <a:rPr lang="zh-CN" altLang="en-US" smtClean="0"/>
              <a:t>2023/11/27</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DEEB58AC-6D80-4BA3-98C7-3FC84F4326FF}" type="slidenum">
              <a:rPr lang="zh-CN" altLang="en-US" smtClean="0"/>
              <a:t>‹#›</a:t>
            </a:fld>
            <a:endParaRPr lang="zh-CN" altLang="en-US"/>
          </a:p>
        </p:txBody>
      </p:sp>
    </p:spTree>
    <p:extLst>
      <p:ext uri="{BB962C8B-B14F-4D97-AF65-F5344CB8AC3E}">
        <p14:creationId xmlns:p14="http://schemas.microsoft.com/office/powerpoint/2010/main" val="75042598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smtClean="0"/>
              <a:t>单击此处编辑母版文本样式</a:t>
            </a:r>
          </a:p>
        </p:txBody>
      </p:sp>
      <p:sp>
        <p:nvSpPr>
          <p:cNvPr id="4" name="日期占位符 3"/>
          <p:cNvSpPr>
            <a:spLocks noGrp="1"/>
          </p:cNvSpPr>
          <p:nvPr>
            <p:ph type="dt" sz="half" idx="10"/>
          </p:nvPr>
        </p:nvSpPr>
        <p:spPr/>
        <p:txBody>
          <a:bodyPr/>
          <a:lstStyle/>
          <a:p>
            <a:fld id="{DF9DA81C-BE0A-4C83-832F-833CD79F27F1}" type="datetimeFigureOut">
              <a:rPr lang="zh-CN" altLang="en-US" smtClean="0"/>
              <a:t>2023/11/27</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DEEB58AC-6D80-4BA3-98C7-3FC84F4326FF}" type="slidenum">
              <a:rPr lang="zh-CN" altLang="en-US" smtClean="0"/>
              <a:t>‹#›</a:t>
            </a:fld>
            <a:endParaRPr lang="zh-CN" altLang="en-US"/>
          </a:p>
        </p:txBody>
      </p:sp>
    </p:spTree>
    <p:extLst>
      <p:ext uri="{BB962C8B-B14F-4D97-AF65-F5344CB8AC3E}">
        <p14:creationId xmlns:p14="http://schemas.microsoft.com/office/powerpoint/2010/main" val="387293531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sz="half" idx="1"/>
          </p:nvPr>
        </p:nvSpPr>
        <p:spPr>
          <a:xfrm>
            <a:off x="838200" y="1825625"/>
            <a:ext cx="5181600" cy="4351338"/>
          </a:xfrm>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内容占位符 3"/>
          <p:cNvSpPr>
            <a:spLocks noGrp="1"/>
          </p:cNvSpPr>
          <p:nvPr>
            <p:ph sz="half" idx="2"/>
          </p:nvPr>
        </p:nvSpPr>
        <p:spPr>
          <a:xfrm>
            <a:off x="6172200" y="1825625"/>
            <a:ext cx="5181600" cy="4351338"/>
          </a:xfrm>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日期占位符 4"/>
          <p:cNvSpPr>
            <a:spLocks noGrp="1"/>
          </p:cNvSpPr>
          <p:nvPr>
            <p:ph type="dt" sz="half" idx="10"/>
          </p:nvPr>
        </p:nvSpPr>
        <p:spPr/>
        <p:txBody>
          <a:bodyPr/>
          <a:lstStyle/>
          <a:p>
            <a:fld id="{DF9DA81C-BE0A-4C83-832F-833CD79F27F1}" type="datetimeFigureOut">
              <a:rPr lang="zh-CN" altLang="en-US" smtClean="0"/>
              <a:t>2023/11/27</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DEEB58AC-6D80-4BA3-98C7-3FC84F4326FF}" type="slidenum">
              <a:rPr lang="zh-CN" altLang="en-US" smtClean="0"/>
              <a:t>‹#›</a:t>
            </a:fld>
            <a:endParaRPr lang="zh-CN" altLang="en-US"/>
          </a:p>
        </p:txBody>
      </p:sp>
    </p:spTree>
    <p:extLst>
      <p:ext uri="{BB962C8B-B14F-4D97-AF65-F5344CB8AC3E}">
        <p14:creationId xmlns:p14="http://schemas.microsoft.com/office/powerpoint/2010/main" val="359808549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4" name="内容占位符 3"/>
          <p:cNvSpPr>
            <a:spLocks noGrp="1"/>
          </p:cNvSpPr>
          <p:nvPr>
            <p:ph sz="half" idx="2"/>
          </p:nvPr>
        </p:nvSpPr>
        <p:spPr>
          <a:xfrm>
            <a:off x="839788" y="2505075"/>
            <a:ext cx="5157787" cy="3684588"/>
          </a:xfrm>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6" name="内容占位符 5"/>
          <p:cNvSpPr>
            <a:spLocks noGrp="1"/>
          </p:cNvSpPr>
          <p:nvPr>
            <p:ph sz="quarter" idx="4"/>
          </p:nvPr>
        </p:nvSpPr>
        <p:spPr>
          <a:xfrm>
            <a:off x="6172200" y="2505075"/>
            <a:ext cx="5183188" cy="3684588"/>
          </a:xfrm>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7" name="日期占位符 6"/>
          <p:cNvSpPr>
            <a:spLocks noGrp="1"/>
          </p:cNvSpPr>
          <p:nvPr>
            <p:ph type="dt" sz="half" idx="10"/>
          </p:nvPr>
        </p:nvSpPr>
        <p:spPr/>
        <p:txBody>
          <a:bodyPr/>
          <a:lstStyle/>
          <a:p>
            <a:fld id="{DF9DA81C-BE0A-4C83-832F-833CD79F27F1}" type="datetimeFigureOut">
              <a:rPr lang="zh-CN" altLang="en-US" smtClean="0"/>
              <a:t>2023/11/27</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DEEB58AC-6D80-4BA3-98C7-3FC84F4326FF}" type="slidenum">
              <a:rPr lang="zh-CN" altLang="en-US" smtClean="0"/>
              <a:t>‹#›</a:t>
            </a:fld>
            <a:endParaRPr lang="zh-CN" altLang="en-US"/>
          </a:p>
        </p:txBody>
      </p:sp>
    </p:spTree>
    <p:extLst>
      <p:ext uri="{BB962C8B-B14F-4D97-AF65-F5344CB8AC3E}">
        <p14:creationId xmlns:p14="http://schemas.microsoft.com/office/powerpoint/2010/main" val="392920295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日期占位符 2"/>
          <p:cNvSpPr>
            <a:spLocks noGrp="1"/>
          </p:cNvSpPr>
          <p:nvPr>
            <p:ph type="dt" sz="half" idx="10"/>
          </p:nvPr>
        </p:nvSpPr>
        <p:spPr/>
        <p:txBody>
          <a:bodyPr/>
          <a:lstStyle/>
          <a:p>
            <a:fld id="{DF9DA81C-BE0A-4C83-832F-833CD79F27F1}" type="datetimeFigureOut">
              <a:rPr lang="zh-CN" altLang="en-US" smtClean="0"/>
              <a:t>2023/11/27</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DEEB58AC-6D80-4BA3-98C7-3FC84F4326FF}" type="slidenum">
              <a:rPr lang="zh-CN" altLang="en-US" smtClean="0"/>
              <a:t>‹#›</a:t>
            </a:fld>
            <a:endParaRPr lang="zh-CN" altLang="en-US"/>
          </a:p>
        </p:txBody>
      </p:sp>
    </p:spTree>
    <p:extLst>
      <p:ext uri="{BB962C8B-B14F-4D97-AF65-F5344CB8AC3E}">
        <p14:creationId xmlns:p14="http://schemas.microsoft.com/office/powerpoint/2010/main" val="39476767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DF9DA81C-BE0A-4C83-832F-833CD79F27F1}" type="datetimeFigureOut">
              <a:rPr lang="zh-CN" altLang="en-US" smtClean="0"/>
              <a:t>2023/11/27</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DEEB58AC-6D80-4BA3-98C7-3FC84F4326FF}" type="slidenum">
              <a:rPr lang="zh-CN" altLang="en-US" smtClean="0"/>
              <a:t>‹#›</a:t>
            </a:fld>
            <a:endParaRPr lang="zh-CN" altLang="en-US"/>
          </a:p>
        </p:txBody>
      </p:sp>
    </p:spTree>
    <p:extLst>
      <p:ext uri="{BB962C8B-B14F-4D97-AF65-F5344CB8AC3E}">
        <p14:creationId xmlns:p14="http://schemas.microsoft.com/office/powerpoint/2010/main" val="204540578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p>
        </p:txBody>
      </p:sp>
      <p:sp>
        <p:nvSpPr>
          <p:cNvPr id="5" name="日期占位符 4"/>
          <p:cNvSpPr>
            <a:spLocks noGrp="1"/>
          </p:cNvSpPr>
          <p:nvPr>
            <p:ph type="dt" sz="half" idx="10"/>
          </p:nvPr>
        </p:nvSpPr>
        <p:spPr/>
        <p:txBody>
          <a:bodyPr/>
          <a:lstStyle/>
          <a:p>
            <a:fld id="{DF9DA81C-BE0A-4C83-832F-833CD79F27F1}" type="datetimeFigureOut">
              <a:rPr lang="zh-CN" altLang="en-US" smtClean="0"/>
              <a:t>2023/11/27</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DEEB58AC-6D80-4BA3-98C7-3FC84F4326FF}" type="slidenum">
              <a:rPr lang="zh-CN" altLang="en-US" smtClean="0"/>
              <a:t>‹#›</a:t>
            </a:fld>
            <a:endParaRPr lang="zh-CN" altLang="en-US"/>
          </a:p>
        </p:txBody>
      </p:sp>
    </p:spTree>
    <p:extLst>
      <p:ext uri="{BB962C8B-B14F-4D97-AF65-F5344CB8AC3E}">
        <p14:creationId xmlns:p14="http://schemas.microsoft.com/office/powerpoint/2010/main" val="314769603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smtClean="0"/>
              <a:t>单击此处编辑母版标题样式</a:t>
            </a:r>
            <a:endParaRPr lang="zh-CN" altLang="en-US"/>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p>
        </p:txBody>
      </p:sp>
      <p:sp>
        <p:nvSpPr>
          <p:cNvPr id="5" name="日期占位符 4"/>
          <p:cNvSpPr>
            <a:spLocks noGrp="1"/>
          </p:cNvSpPr>
          <p:nvPr>
            <p:ph type="dt" sz="half" idx="10"/>
          </p:nvPr>
        </p:nvSpPr>
        <p:spPr/>
        <p:txBody>
          <a:bodyPr/>
          <a:lstStyle/>
          <a:p>
            <a:fld id="{DF9DA81C-BE0A-4C83-832F-833CD79F27F1}" type="datetimeFigureOut">
              <a:rPr lang="zh-CN" altLang="en-US" smtClean="0"/>
              <a:t>2023/11/27</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DEEB58AC-6D80-4BA3-98C7-3FC84F4326FF}" type="slidenum">
              <a:rPr lang="zh-CN" altLang="en-US" smtClean="0"/>
              <a:t>‹#›</a:t>
            </a:fld>
            <a:endParaRPr lang="zh-CN" altLang="en-US"/>
          </a:p>
        </p:txBody>
      </p:sp>
    </p:spTree>
    <p:extLst>
      <p:ext uri="{BB962C8B-B14F-4D97-AF65-F5344CB8AC3E}">
        <p14:creationId xmlns:p14="http://schemas.microsoft.com/office/powerpoint/2010/main" val="257609400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F9DA81C-BE0A-4C83-832F-833CD79F27F1}" type="datetimeFigureOut">
              <a:rPr lang="zh-CN" altLang="en-US" smtClean="0"/>
              <a:t>2023/11/27</a:t>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EEB58AC-6D80-4BA3-98C7-3FC84F4326FF}" type="slidenum">
              <a:rPr lang="zh-CN" altLang="en-US" smtClean="0"/>
              <a:t>‹#›</a:t>
            </a:fld>
            <a:endParaRPr lang="zh-CN" altLang="en-US"/>
          </a:p>
        </p:txBody>
      </p:sp>
    </p:spTree>
    <p:extLst>
      <p:ext uri="{BB962C8B-B14F-4D97-AF65-F5344CB8AC3E}">
        <p14:creationId xmlns:p14="http://schemas.microsoft.com/office/powerpoint/2010/main" val="280959196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chart" Target="../charts/chart25.xml"/><Relationship Id="rId2" Type="http://schemas.openxmlformats.org/officeDocument/2006/relationships/chart" Target="../charts/chart24.xml"/><Relationship Id="rId1" Type="http://schemas.openxmlformats.org/officeDocument/2006/relationships/slideLayout" Target="../slideLayouts/slideLayout2.xml"/><Relationship Id="rId4" Type="http://schemas.openxmlformats.org/officeDocument/2006/relationships/chart" Target="../charts/chart26.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8" Type="http://schemas.microsoft.com/office/2007/relationships/diagramDrawing" Target="../diagrams/drawing1.xml"/><Relationship Id="rId3" Type="http://schemas.openxmlformats.org/officeDocument/2006/relationships/slideLayout" Target="../slideLayouts/slideLayout2.xml"/><Relationship Id="rId7" Type="http://schemas.openxmlformats.org/officeDocument/2006/relationships/diagramColors" Target="../diagrams/colors1.xml"/><Relationship Id="rId2" Type="http://schemas.openxmlformats.org/officeDocument/2006/relationships/audio" Target="../media/media1.mp3"/><Relationship Id="rId1" Type="http://schemas.microsoft.com/office/2007/relationships/media" Target="../media/media1.mp3"/><Relationship Id="rId6" Type="http://schemas.openxmlformats.org/officeDocument/2006/relationships/diagramQuickStyle" Target="../diagrams/quickStyle1.xml"/><Relationship Id="rId5" Type="http://schemas.openxmlformats.org/officeDocument/2006/relationships/diagramLayout" Target="../diagrams/layout1.xml"/><Relationship Id="rId4" Type="http://schemas.openxmlformats.org/officeDocument/2006/relationships/diagramData" Target="../diagrams/data1.xml"/><Relationship Id="rId9" Type="http://schemas.openxmlformats.org/officeDocument/2006/relationships/image" Target="../media/image2.png"/></Relationships>
</file>

<file path=ppt/slides/_rels/slide6.xml.rels><?xml version="1.0" encoding="UTF-8" standalone="yes"?>
<Relationships xmlns="http://schemas.openxmlformats.org/package/2006/relationships"><Relationship Id="rId3" Type="http://schemas.openxmlformats.org/officeDocument/2006/relationships/chart" Target="../charts/chart2.xml"/><Relationship Id="rId7" Type="http://schemas.openxmlformats.org/officeDocument/2006/relationships/chart" Target="../charts/chart6.xml"/><Relationship Id="rId2" Type="http://schemas.openxmlformats.org/officeDocument/2006/relationships/chart" Target="../charts/chart1.xml"/><Relationship Id="rId1" Type="http://schemas.openxmlformats.org/officeDocument/2006/relationships/slideLayout" Target="../slideLayouts/slideLayout2.xml"/><Relationship Id="rId6" Type="http://schemas.openxmlformats.org/officeDocument/2006/relationships/chart" Target="../charts/chart5.xml"/><Relationship Id="rId5" Type="http://schemas.openxmlformats.org/officeDocument/2006/relationships/chart" Target="../charts/chart4.xml"/><Relationship Id="rId4" Type="http://schemas.openxmlformats.org/officeDocument/2006/relationships/chart" Target="../charts/chart3.xml"/></Relationships>
</file>

<file path=ppt/slides/_rels/slide7.xml.rels><?xml version="1.0" encoding="UTF-8" standalone="yes"?>
<Relationships xmlns="http://schemas.openxmlformats.org/package/2006/relationships"><Relationship Id="rId3" Type="http://schemas.openxmlformats.org/officeDocument/2006/relationships/chart" Target="../charts/chart8.xml"/><Relationship Id="rId7" Type="http://schemas.openxmlformats.org/officeDocument/2006/relationships/chart" Target="../charts/chart12.xml"/><Relationship Id="rId2" Type="http://schemas.openxmlformats.org/officeDocument/2006/relationships/chart" Target="../charts/chart7.xml"/><Relationship Id="rId1" Type="http://schemas.openxmlformats.org/officeDocument/2006/relationships/slideLayout" Target="../slideLayouts/slideLayout2.xml"/><Relationship Id="rId6" Type="http://schemas.openxmlformats.org/officeDocument/2006/relationships/chart" Target="../charts/chart11.xml"/><Relationship Id="rId5" Type="http://schemas.openxmlformats.org/officeDocument/2006/relationships/chart" Target="../charts/chart10.xml"/><Relationship Id="rId4" Type="http://schemas.openxmlformats.org/officeDocument/2006/relationships/chart" Target="../charts/chart9.xml"/></Relationships>
</file>

<file path=ppt/slides/_rels/slide8.xml.rels><?xml version="1.0" encoding="UTF-8" standalone="yes"?>
<Relationships xmlns="http://schemas.openxmlformats.org/package/2006/relationships"><Relationship Id="rId3" Type="http://schemas.openxmlformats.org/officeDocument/2006/relationships/chart" Target="../charts/chart14.xml"/><Relationship Id="rId2" Type="http://schemas.openxmlformats.org/officeDocument/2006/relationships/chart" Target="../charts/chart13.xml"/><Relationship Id="rId1" Type="http://schemas.openxmlformats.org/officeDocument/2006/relationships/slideLayout" Target="../slideLayouts/slideLayout2.xml"/><Relationship Id="rId6" Type="http://schemas.openxmlformats.org/officeDocument/2006/relationships/chart" Target="../charts/chart17.xml"/><Relationship Id="rId5" Type="http://schemas.openxmlformats.org/officeDocument/2006/relationships/chart" Target="../charts/chart16.xml"/><Relationship Id="rId4" Type="http://schemas.openxmlformats.org/officeDocument/2006/relationships/chart" Target="../charts/chart15.xml"/></Relationships>
</file>

<file path=ppt/slides/_rels/slide9.xml.rels><?xml version="1.0" encoding="UTF-8" standalone="yes"?>
<Relationships xmlns="http://schemas.openxmlformats.org/package/2006/relationships"><Relationship Id="rId3" Type="http://schemas.openxmlformats.org/officeDocument/2006/relationships/chart" Target="../charts/chart19.xml"/><Relationship Id="rId7" Type="http://schemas.openxmlformats.org/officeDocument/2006/relationships/chart" Target="../charts/chart23.xml"/><Relationship Id="rId2" Type="http://schemas.openxmlformats.org/officeDocument/2006/relationships/chart" Target="../charts/chart18.xml"/><Relationship Id="rId1" Type="http://schemas.openxmlformats.org/officeDocument/2006/relationships/slideLayout" Target="../slideLayouts/slideLayout2.xml"/><Relationship Id="rId6" Type="http://schemas.openxmlformats.org/officeDocument/2006/relationships/chart" Target="../charts/chart22.xml"/><Relationship Id="rId5" Type="http://schemas.openxmlformats.org/officeDocument/2006/relationships/chart" Target="../charts/chart21.xml"/><Relationship Id="rId4" Type="http://schemas.openxmlformats.org/officeDocument/2006/relationships/chart" Target="../charts/chart20.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151864" y="506015"/>
            <a:ext cx="12495729" cy="1323439"/>
          </a:xfrm>
          <a:prstGeom prst="rect">
            <a:avLst/>
          </a:prstGeom>
          <a:noFill/>
        </p:spPr>
        <p:txBody>
          <a:bodyPr wrap="none" rtlCol="0">
            <a:spAutoFit/>
          </a:bodyPr>
          <a:lstStyle/>
          <a:p>
            <a:pPr algn="ctr"/>
            <a:r>
              <a:rPr lang="zh-CN" altLang="en-US" sz="8000" dirty="0"/>
              <a:t>主标</a:t>
            </a:r>
            <a:r>
              <a:rPr lang="zh-CN" altLang="en-US" sz="8000" dirty="0" smtClean="0"/>
              <a:t>题</a:t>
            </a:r>
            <a:r>
              <a:rPr lang="zh-CN" altLang="en-US" sz="8000" dirty="0"/>
              <a:t>主标</a:t>
            </a:r>
            <a:r>
              <a:rPr lang="zh-CN" altLang="en-US" sz="8000" dirty="0" smtClean="0"/>
              <a:t>题</a:t>
            </a:r>
            <a:r>
              <a:rPr lang="zh-CN" altLang="en-US" sz="8000" dirty="0"/>
              <a:t>主标</a:t>
            </a:r>
            <a:r>
              <a:rPr lang="zh-CN" altLang="en-US" sz="8000" dirty="0" smtClean="0"/>
              <a:t>题</a:t>
            </a:r>
            <a:r>
              <a:rPr lang="zh-CN" altLang="en-US" sz="8000" dirty="0"/>
              <a:t>主</a:t>
            </a:r>
            <a:r>
              <a:rPr lang="zh-CN" altLang="en-US" sz="8000" dirty="0" smtClean="0"/>
              <a:t>标</a:t>
            </a:r>
            <a:r>
              <a:rPr lang="zh-CN" altLang="en-US" sz="8000" dirty="0"/>
              <a:t>题</a:t>
            </a:r>
          </a:p>
        </p:txBody>
      </p:sp>
      <p:sp>
        <p:nvSpPr>
          <p:cNvPr id="5" name="文本框 4"/>
          <p:cNvSpPr txBox="1"/>
          <p:nvPr/>
        </p:nvSpPr>
        <p:spPr>
          <a:xfrm>
            <a:off x="4955219" y="2006337"/>
            <a:ext cx="2281562" cy="584775"/>
          </a:xfrm>
          <a:prstGeom prst="rect">
            <a:avLst/>
          </a:prstGeom>
          <a:noFill/>
        </p:spPr>
        <p:txBody>
          <a:bodyPr wrap="square" rtlCol="0">
            <a:spAutoFit/>
          </a:bodyPr>
          <a:lstStyle/>
          <a:p>
            <a:pPr algn="ctr"/>
            <a:r>
              <a:rPr lang="zh-CN" altLang="en-US" sz="3200" dirty="0" smtClean="0">
                <a:solidFill>
                  <a:srgbClr val="FF0000"/>
                </a:solidFill>
              </a:rPr>
              <a:t>副标题</a:t>
            </a:r>
            <a:endParaRPr lang="zh-CN" altLang="en-US" sz="3200" dirty="0">
              <a:solidFill>
                <a:srgbClr val="FF0000"/>
              </a:solidFill>
            </a:endParaRPr>
          </a:p>
        </p:txBody>
      </p:sp>
      <p:sp>
        <p:nvSpPr>
          <p:cNvPr id="6" name="文本框 5"/>
          <p:cNvSpPr txBox="1"/>
          <p:nvPr/>
        </p:nvSpPr>
        <p:spPr>
          <a:xfrm>
            <a:off x="1927934" y="2814214"/>
            <a:ext cx="8336132" cy="1754326"/>
          </a:xfrm>
          <a:prstGeom prst="rect">
            <a:avLst/>
          </a:prstGeom>
          <a:noFill/>
        </p:spPr>
        <p:txBody>
          <a:bodyPr wrap="square" rtlCol="0">
            <a:spAutoFit/>
          </a:bodyPr>
          <a:lstStyle/>
          <a:p>
            <a:pPr algn="ctr"/>
            <a:r>
              <a:rPr lang="zh-CN" altLang="en-US" dirty="0" smtClean="0"/>
              <a:t>正文正文正文正文正文正文正文正文正文正文正文正文正文正文正文正文正文正文正文正文正文正文正文正文正文正文正文正文正文正文正文正文正文正文正文正文正文正文正文正文正文正文正文正文正文正文正文正文正文正文正文正文正文正文正文正文正文正文正文正文正文正文正文正文正文正文正文正文正文正文正文正文正文正文正文正文正文正文正文正文正文正文正文正文正文正文正文正文正文正文正文正文正文正文正文</a:t>
            </a:r>
          </a:p>
        </p:txBody>
      </p:sp>
      <p:sp>
        <p:nvSpPr>
          <p:cNvPr id="7" name="文本框 6"/>
          <p:cNvSpPr txBox="1"/>
          <p:nvPr/>
        </p:nvSpPr>
        <p:spPr>
          <a:xfrm>
            <a:off x="1927934" y="5104661"/>
            <a:ext cx="1282723" cy="923330"/>
          </a:xfrm>
          <a:prstGeom prst="rect">
            <a:avLst/>
          </a:prstGeom>
          <a:noFill/>
        </p:spPr>
        <p:txBody>
          <a:bodyPr wrap="none" rtlCol="0">
            <a:spAutoFit/>
          </a:bodyPr>
          <a:lstStyle/>
          <a:p>
            <a:pPr marL="285750" indent="-285750">
              <a:buFont typeface="Arial" panose="020B0604020202020204" pitchFamily="34" charset="0"/>
              <a:buChar char="•"/>
            </a:pPr>
            <a:r>
              <a:rPr lang="zh-CN" altLang="en-US" dirty="0" smtClean="0"/>
              <a:t>列表项</a:t>
            </a:r>
            <a:r>
              <a:rPr lang="en-US" altLang="zh-CN" dirty="0" smtClean="0"/>
              <a:t>1</a:t>
            </a:r>
          </a:p>
          <a:p>
            <a:pPr marL="285750" indent="-285750">
              <a:buFont typeface="Arial" panose="020B0604020202020204" pitchFamily="34" charset="0"/>
              <a:buChar char="•"/>
            </a:pPr>
            <a:r>
              <a:rPr lang="zh-CN" altLang="en-US" dirty="0" smtClean="0"/>
              <a:t>列表项</a:t>
            </a:r>
            <a:r>
              <a:rPr lang="en-US" altLang="zh-CN" dirty="0" smtClean="0"/>
              <a:t>2</a:t>
            </a:r>
          </a:p>
          <a:p>
            <a:pPr marL="285750" indent="-285750">
              <a:buFont typeface="Arial" panose="020B0604020202020204" pitchFamily="34" charset="0"/>
              <a:buChar char="•"/>
            </a:pPr>
            <a:r>
              <a:rPr lang="zh-CN" altLang="en-US" dirty="0" smtClean="0"/>
              <a:t>列表项</a:t>
            </a:r>
            <a:r>
              <a:rPr lang="en-US" altLang="zh-CN" dirty="0" smtClean="0"/>
              <a:t>3</a:t>
            </a:r>
            <a:endParaRPr lang="zh-CN" altLang="en-US" dirty="0"/>
          </a:p>
        </p:txBody>
      </p:sp>
      <p:sp>
        <p:nvSpPr>
          <p:cNvPr id="8" name="文本框 7"/>
          <p:cNvSpPr txBox="1"/>
          <p:nvPr/>
        </p:nvSpPr>
        <p:spPr>
          <a:xfrm>
            <a:off x="3767091" y="5104661"/>
            <a:ext cx="1340432" cy="923330"/>
          </a:xfrm>
          <a:prstGeom prst="rect">
            <a:avLst/>
          </a:prstGeom>
          <a:noFill/>
        </p:spPr>
        <p:txBody>
          <a:bodyPr wrap="none" rtlCol="0">
            <a:spAutoFit/>
          </a:bodyPr>
          <a:lstStyle/>
          <a:p>
            <a:pPr marL="342900" indent="-342900">
              <a:buFont typeface="+mj-lt"/>
              <a:buAutoNum type="arabicPeriod"/>
            </a:pPr>
            <a:r>
              <a:rPr lang="zh-CN" altLang="en-US" dirty="0" smtClean="0"/>
              <a:t>列表项</a:t>
            </a:r>
            <a:r>
              <a:rPr lang="en-US" altLang="zh-CN" dirty="0" smtClean="0"/>
              <a:t>1</a:t>
            </a:r>
          </a:p>
          <a:p>
            <a:pPr marL="342900" indent="-342900">
              <a:buFont typeface="+mj-lt"/>
              <a:buAutoNum type="arabicPeriod"/>
            </a:pPr>
            <a:r>
              <a:rPr lang="zh-CN" altLang="en-US" dirty="0" smtClean="0"/>
              <a:t>列表项</a:t>
            </a:r>
            <a:r>
              <a:rPr lang="en-US" altLang="zh-CN" dirty="0" smtClean="0"/>
              <a:t>2</a:t>
            </a:r>
          </a:p>
          <a:p>
            <a:pPr marL="342900" indent="-342900">
              <a:buFont typeface="+mj-lt"/>
              <a:buAutoNum type="arabicPeriod"/>
            </a:pPr>
            <a:r>
              <a:rPr lang="zh-CN" altLang="en-US" dirty="0" smtClean="0"/>
              <a:t>列表项</a:t>
            </a:r>
            <a:r>
              <a:rPr lang="en-US" altLang="zh-CN" dirty="0" smtClean="0"/>
              <a:t>3</a:t>
            </a:r>
            <a:endParaRPr lang="zh-CN" altLang="en-US" dirty="0"/>
          </a:p>
        </p:txBody>
      </p:sp>
      <p:sp>
        <p:nvSpPr>
          <p:cNvPr id="9" name="文本框 8"/>
          <p:cNvSpPr txBox="1"/>
          <p:nvPr/>
        </p:nvSpPr>
        <p:spPr>
          <a:xfrm>
            <a:off x="8836759" y="5104661"/>
            <a:ext cx="1292662" cy="1264184"/>
          </a:xfrm>
          <a:prstGeom prst="rect">
            <a:avLst/>
          </a:prstGeom>
          <a:noFill/>
        </p:spPr>
        <p:txBody>
          <a:bodyPr vert="eaVert" wrap="square" rtlCol="0">
            <a:spAutoFit/>
          </a:bodyPr>
          <a:lstStyle/>
          <a:p>
            <a:r>
              <a:rPr lang="zh-CN" altLang="en-US" dirty="0" smtClean="0"/>
              <a:t>竖排文</a:t>
            </a:r>
            <a:r>
              <a:rPr lang="zh-CN" altLang="en-US" dirty="0"/>
              <a:t>本竖排文</a:t>
            </a:r>
            <a:r>
              <a:rPr lang="zh-CN" altLang="en-US" dirty="0" smtClean="0"/>
              <a:t>本竖排文本。</a:t>
            </a:r>
            <a:endParaRPr lang="zh-CN" altLang="en-US" dirty="0"/>
          </a:p>
          <a:p>
            <a:endParaRPr lang="zh-CN" altLang="en-US" dirty="0"/>
          </a:p>
        </p:txBody>
      </p:sp>
    </p:spTree>
    <p:extLst>
      <p:ext uri="{BB962C8B-B14F-4D97-AF65-F5344CB8AC3E}">
        <p14:creationId xmlns:p14="http://schemas.microsoft.com/office/powerpoint/2010/main" val="319677847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图表 7"/>
          <p:cNvGraphicFramePr/>
          <p:nvPr>
            <p:extLst>
              <p:ext uri="{D42A27DB-BD31-4B8C-83A1-F6EECF244321}">
                <p14:modId xmlns:p14="http://schemas.microsoft.com/office/powerpoint/2010/main" val="1822884662"/>
              </p:ext>
            </p:extLst>
          </p:nvPr>
        </p:nvGraphicFramePr>
        <p:xfrm>
          <a:off x="629329" y="488847"/>
          <a:ext cx="4564109" cy="3079977"/>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13" name="图表 12"/>
          <p:cNvGraphicFramePr/>
          <p:nvPr>
            <p:extLst>
              <p:ext uri="{D42A27DB-BD31-4B8C-83A1-F6EECF244321}">
                <p14:modId xmlns:p14="http://schemas.microsoft.com/office/powerpoint/2010/main" val="2725340303"/>
              </p:ext>
            </p:extLst>
          </p:nvPr>
        </p:nvGraphicFramePr>
        <p:xfrm>
          <a:off x="5325615" y="142618"/>
          <a:ext cx="4644008" cy="3514983"/>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19" name="图表 18"/>
          <p:cNvGraphicFramePr/>
          <p:nvPr>
            <p:extLst>
              <p:ext uri="{D42A27DB-BD31-4B8C-83A1-F6EECF244321}">
                <p14:modId xmlns:p14="http://schemas.microsoft.com/office/powerpoint/2010/main" val="2932174354"/>
              </p:ext>
            </p:extLst>
          </p:nvPr>
        </p:nvGraphicFramePr>
        <p:xfrm>
          <a:off x="558308" y="3702564"/>
          <a:ext cx="4564108" cy="2929056"/>
        </p:xfrm>
        <a:graphic>
          <a:graphicData uri="http://schemas.openxmlformats.org/drawingml/2006/chart">
            <c:chart xmlns:c="http://schemas.openxmlformats.org/drawingml/2006/chart" xmlns:r="http://schemas.openxmlformats.org/officeDocument/2006/relationships" r:id="rId4"/>
          </a:graphicData>
        </a:graphic>
      </p:graphicFrame>
    </p:spTree>
    <p:extLst>
      <p:ext uri="{BB962C8B-B14F-4D97-AF65-F5344CB8AC3E}">
        <p14:creationId xmlns:p14="http://schemas.microsoft.com/office/powerpoint/2010/main" val="126799267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accent2"/>
        </a:solidFill>
        <a:effectLst/>
      </p:bgPr>
    </p:bg>
    <p:spTree>
      <p:nvGrpSpPr>
        <p:cNvPr id="1" name=""/>
        <p:cNvGrpSpPr/>
        <p:nvPr/>
      </p:nvGrpSpPr>
      <p:grpSpPr>
        <a:xfrm>
          <a:off x="0" y="0"/>
          <a:ext cx="0" cy="0"/>
          <a:chOff x="0" y="0"/>
          <a:chExt cx="0" cy="0"/>
        </a:xfrm>
      </p:grpSpPr>
      <p:sp>
        <p:nvSpPr>
          <p:cNvPr id="4" name="文本框 3"/>
          <p:cNvSpPr txBox="1"/>
          <p:nvPr/>
        </p:nvSpPr>
        <p:spPr>
          <a:xfrm>
            <a:off x="665825" y="541538"/>
            <a:ext cx="2954655" cy="923330"/>
          </a:xfrm>
          <a:prstGeom prst="rect">
            <a:avLst/>
          </a:prstGeom>
          <a:noFill/>
        </p:spPr>
        <p:txBody>
          <a:bodyPr wrap="none" rtlCol="0">
            <a:spAutoFit/>
          </a:bodyPr>
          <a:lstStyle/>
          <a:p>
            <a:r>
              <a:rPr lang="zh-CN" altLang="en-US" sz="5400" dirty="0" smtClean="0"/>
              <a:t>纯色背景</a:t>
            </a:r>
            <a:endParaRPr lang="zh-CN" altLang="en-US" sz="5400" dirty="0"/>
          </a:p>
        </p:txBody>
      </p:sp>
    </p:spTree>
    <p:extLst>
      <p:ext uri="{BB962C8B-B14F-4D97-AF65-F5344CB8AC3E}">
        <p14:creationId xmlns:p14="http://schemas.microsoft.com/office/powerpoint/2010/main" val="147014769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gradFill>
          <a:gsLst>
            <a:gs pos="71000">
              <a:schemeClr val="accent6">
                <a:alpha val="75000"/>
              </a:schemeClr>
            </a:gs>
            <a:gs pos="0">
              <a:schemeClr val="accent1"/>
            </a:gs>
          </a:gsLst>
          <a:lin ang="5400000" scaled="1"/>
        </a:gradFill>
        <a:effectLst/>
      </p:bgPr>
    </p:bg>
    <p:spTree>
      <p:nvGrpSpPr>
        <p:cNvPr id="1" name=""/>
        <p:cNvGrpSpPr/>
        <p:nvPr/>
      </p:nvGrpSpPr>
      <p:grpSpPr>
        <a:xfrm>
          <a:off x="0" y="0"/>
          <a:ext cx="0" cy="0"/>
          <a:chOff x="0" y="0"/>
          <a:chExt cx="0" cy="0"/>
        </a:xfrm>
      </p:grpSpPr>
      <p:sp>
        <p:nvSpPr>
          <p:cNvPr id="4" name="文本框 3"/>
          <p:cNvSpPr txBox="1"/>
          <p:nvPr/>
        </p:nvSpPr>
        <p:spPr>
          <a:xfrm>
            <a:off x="665825" y="541538"/>
            <a:ext cx="2954655" cy="923330"/>
          </a:xfrm>
          <a:prstGeom prst="rect">
            <a:avLst/>
          </a:prstGeom>
          <a:noFill/>
        </p:spPr>
        <p:txBody>
          <a:bodyPr wrap="none" rtlCol="0">
            <a:spAutoFit/>
          </a:bodyPr>
          <a:lstStyle/>
          <a:p>
            <a:r>
              <a:rPr lang="zh-CN" altLang="en-US" sz="5400" dirty="0" smtClean="0"/>
              <a:t>渐变背景</a:t>
            </a:r>
            <a:endParaRPr lang="zh-CN" altLang="en-US" sz="5400" dirty="0"/>
          </a:p>
        </p:txBody>
      </p:sp>
    </p:spTree>
    <p:extLst>
      <p:ext uri="{BB962C8B-B14F-4D97-AF65-F5344CB8AC3E}">
        <p14:creationId xmlns:p14="http://schemas.microsoft.com/office/powerpoint/2010/main" val="355830478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文本框 3"/>
          <p:cNvSpPr txBox="1"/>
          <p:nvPr/>
        </p:nvSpPr>
        <p:spPr>
          <a:xfrm>
            <a:off x="665825" y="541538"/>
            <a:ext cx="2954655" cy="923330"/>
          </a:xfrm>
          <a:prstGeom prst="rect">
            <a:avLst/>
          </a:prstGeom>
          <a:noFill/>
        </p:spPr>
        <p:txBody>
          <a:bodyPr wrap="none" rtlCol="0">
            <a:spAutoFit/>
          </a:bodyPr>
          <a:lstStyle/>
          <a:p>
            <a:r>
              <a:rPr lang="zh-CN" altLang="en-US" sz="5400" dirty="0" smtClean="0"/>
              <a:t>图片背景</a:t>
            </a:r>
            <a:endParaRPr lang="zh-CN" altLang="en-US" sz="5400" dirty="0"/>
          </a:p>
        </p:txBody>
      </p:sp>
    </p:spTree>
    <p:extLst>
      <p:ext uri="{BB962C8B-B14F-4D97-AF65-F5344CB8AC3E}">
        <p14:creationId xmlns:p14="http://schemas.microsoft.com/office/powerpoint/2010/main" val="111259094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594804" y="710213"/>
            <a:ext cx="4607511" cy="369332"/>
          </a:xfrm>
          <a:prstGeom prst="rect">
            <a:avLst/>
          </a:prstGeom>
          <a:noFill/>
        </p:spPr>
        <p:txBody>
          <a:bodyPr wrap="square" rtlCol="0">
            <a:spAutoFit/>
          </a:bodyPr>
          <a:lstStyle/>
          <a:p>
            <a:r>
              <a:rPr lang="zh-CN" altLang="en-US" dirty="0" smtClean="0"/>
              <a:t>这是一段默认字体</a:t>
            </a:r>
            <a:endParaRPr lang="zh-CN" altLang="en-US" dirty="0"/>
          </a:p>
        </p:txBody>
      </p:sp>
      <p:sp>
        <p:nvSpPr>
          <p:cNvPr id="5" name="文本框 4"/>
          <p:cNvSpPr txBox="1"/>
          <p:nvPr/>
        </p:nvSpPr>
        <p:spPr>
          <a:xfrm>
            <a:off x="594804" y="1563949"/>
            <a:ext cx="4607511" cy="369332"/>
          </a:xfrm>
          <a:prstGeom prst="rect">
            <a:avLst/>
          </a:prstGeom>
          <a:noFill/>
        </p:spPr>
        <p:txBody>
          <a:bodyPr wrap="square" rtlCol="0">
            <a:spAutoFit/>
          </a:bodyPr>
          <a:lstStyle/>
          <a:p>
            <a:r>
              <a:rPr lang="zh-CN" altLang="en-US" dirty="0" smtClean="0">
                <a:latin typeface="宋体" panose="02010600030101010101" pitchFamily="2" charset="-122"/>
                <a:ea typeface="宋体" panose="02010600030101010101" pitchFamily="2" charset="-122"/>
              </a:rPr>
              <a:t>这是一段宋体</a:t>
            </a:r>
            <a:endParaRPr lang="zh-CN" altLang="en-US" dirty="0">
              <a:latin typeface="宋体" panose="02010600030101010101" pitchFamily="2" charset="-122"/>
              <a:ea typeface="宋体" panose="02010600030101010101" pitchFamily="2" charset="-122"/>
            </a:endParaRPr>
          </a:p>
        </p:txBody>
      </p:sp>
      <p:sp>
        <p:nvSpPr>
          <p:cNvPr id="6" name="文本框 5"/>
          <p:cNvSpPr txBox="1"/>
          <p:nvPr/>
        </p:nvSpPr>
        <p:spPr>
          <a:xfrm>
            <a:off x="594804" y="2417685"/>
            <a:ext cx="4607511" cy="369332"/>
          </a:xfrm>
          <a:prstGeom prst="rect">
            <a:avLst/>
          </a:prstGeom>
          <a:noFill/>
        </p:spPr>
        <p:txBody>
          <a:bodyPr wrap="square" rtlCol="0">
            <a:spAutoFit/>
          </a:bodyPr>
          <a:lstStyle/>
          <a:p>
            <a:r>
              <a:rPr lang="zh-CN" altLang="en-US" dirty="0" smtClean="0">
                <a:latin typeface="黑体" panose="02010609060101010101" pitchFamily="49" charset="-122"/>
                <a:ea typeface="黑体" panose="02010609060101010101" pitchFamily="49" charset="-122"/>
              </a:rPr>
              <a:t>这是一段黑体</a:t>
            </a:r>
            <a:endParaRPr lang="zh-CN" altLang="en-US" dirty="0">
              <a:latin typeface="黑体" panose="02010609060101010101" pitchFamily="49" charset="-122"/>
              <a:ea typeface="黑体" panose="02010609060101010101" pitchFamily="49" charset="-122"/>
            </a:endParaRPr>
          </a:p>
        </p:txBody>
      </p:sp>
      <p:sp>
        <p:nvSpPr>
          <p:cNvPr id="7" name="文本框 6"/>
          <p:cNvSpPr txBox="1"/>
          <p:nvPr/>
        </p:nvSpPr>
        <p:spPr>
          <a:xfrm>
            <a:off x="594803" y="3271421"/>
            <a:ext cx="4607511" cy="369332"/>
          </a:xfrm>
          <a:prstGeom prst="rect">
            <a:avLst/>
          </a:prstGeom>
          <a:noFill/>
        </p:spPr>
        <p:txBody>
          <a:bodyPr wrap="square" rtlCol="0">
            <a:spAutoFit/>
          </a:bodyPr>
          <a:lstStyle/>
          <a:p>
            <a:r>
              <a:rPr lang="zh-CN" altLang="en-US" dirty="0" smtClean="0">
                <a:latin typeface="楷体" panose="02010609060101010101" pitchFamily="49" charset="-122"/>
                <a:ea typeface="楷体" panose="02010609060101010101" pitchFamily="49" charset="-122"/>
              </a:rPr>
              <a:t>这是一段楷体</a:t>
            </a:r>
            <a:endParaRPr lang="zh-CN" altLang="en-US" dirty="0">
              <a:latin typeface="楷体" panose="02010609060101010101" pitchFamily="49" charset="-122"/>
              <a:ea typeface="楷体" panose="02010609060101010101" pitchFamily="49" charset="-122"/>
            </a:endParaRPr>
          </a:p>
        </p:txBody>
      </p:sp>
      <p:sp>
        <p:nvSpPr>
          <p:cNvPr id="8" name="文本框 7"/>
          <p:cNvSpPr txBox="1"/>
          <p:nvPr/>
        </p:nvSpPr>
        <p:spPr>
          <a:xfrm>
            <a:off x="594802" y="4125157"/>
            <a:ext cx="4607511" cy="369332"/>
          </a:xfrm>
          <a:prstGeom prst="rect">
            <a:avLst/>
          </a:prstGeom>
          <a:noFill/>
        </p:spPr>
        <p:txBody>
          <a:bodyPr wrap="square" rtlCol="0">
            <a:spAutoFit/>
          </a:bodyPr>
          <a:lstStyle/>
          <a:p>
            <a:r>
              <a:rPr lang="zh-CN" altLang="en-US" dirty="0" smtClean="0">
                <a:latin typeface="微软雅黑" panose="020B0503020204020204" pitchFamily="34" charset="-122"/>
                <a:ea typeface="微软雅黑" panose="020B0503020204020204" pitchFamily="34" charset="-122"/>
              </a:rPr>
              <a:t>这是一段微软雅黑</a:t>
            </a:r>
            <a:endParaRPr lang="zh-CN" altLang="en-US"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161065578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665825" y="816745"/>
            <a:ext cx="1740023" cy="125171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b"/>
          <a:lstStyle/>
          <a:p>
            <a:pPr algn="r"/>
            <a:r>
              <a:rPr lang="zh-CN" altLang="en-US" dirty="0" smtClean="0"/>
              <a:t>右下角</a:t>
            </a:r>
            <a:endParaRPr lang="zh-CN" altLang="en-US" dirty="0"/>
          </a:p>
        </p:txBody>
      </p:sp>
      <p:sp>
        <p:nvSpPr>
          <p:cNvPr id="5" name="圆角矩形 4"/>
          <p:cNvSpPr/>
          <p:nvPr/>
        </p:nvSpPr>
        <p:spPr>
          <a:xfrm>
            <a:off x="2982898" y="816745"/>
            <a:ext cx="1926453" cy="1252195"/>
          </a:xfrm>
          <a:prstGeom prst="roundRect">
            <a:avLst/>
          </a:prstGeom>
          <a:solidFill>
            <a:schemeClr val="accent1">
              <a:lumMod val="60000"/>
              <a:lumOff val="40000"/>
            </a:schemeClr>
          </a:solidFill>
          <a:ln w="57150"/>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zh-CN" altLang="en-US" dirty="0" smtClean="0"/>
              <a:t>左上角</a:t>
            </a:r>
            <a:endParaRPr lang="zh-CN" altLang="en-US" dirty="0"/>
          </a:p>
        </p:txBody>
      </p:sp>
      <p:sp>
        <p:nvSpPr>
          <p:cNvPr id="6" name="椭圆 5"/>
          <p:cNvSpPr/>
          <p:nvPr/>
        </p:nvSpPr>
        <p:spPr>
          <a:xfrm>
            <a:off x="5486401" y="577047"/>
            <a:ext cx="1722269" cy="1722269"/>
          </a:xfrm>
          <a:prstGeom prst="ellipse">
            <a:avLst/>
          </a:prstGeom>
          <a:ln w="28575">
            <a:prstDash val="dashDot"/>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zh-CN" altLang="en-US" smtClean="0"/>
              <a:t>文字</a:t>
            </a:r>
            <a:endParaRPr lang="zh-CN" altLang="en-US" dirty="0"/>
          </a:p>
        </p:txBody>
      </p:sp>
      <p:sp>
        <p:nvSpPr>
          <p:cNvPr id="8" name="对角圆角矩形 7"/>
          <p:cNvSpPr/>
          <p:nvPr/>
        </p:nvSpPr>
        <p:spPr>
          <a:xfrm flipV="1">
            <a:off x="665825" y="3098307"/>
            <a:ext cx="1740023" cy="1171853"/>
          </a:xfrm>
          <a:prstGeom prst="round2DiagRect">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smtClean="0"/>
              <a:t>无边框</a:t>
            </a:r>
            <a:endParaRPr lang="zh-CN" altLang="en-US" dirty="0"/>
          </a:p>
        </p:txBody>
      </p:sp>
      <p:pic>
        <p:nvPicPr>
          <p:cNvPr id="9" name="图片 8"/>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flipH="1">
            <a:off x="3304249" y="3035930"/>
            <a:ext cx="2315318" cy="1296605"/>
          </a:xfrm>
          <a:prstGeom prst="rect">
            <a:avLst/>
          </a:prstGeom>
        </p:spPr>
      </p:pic>
      <p:cxnSp>
        <p:nvCxnSpPr>
          <p:cNvPr id="11" name="直接箭头连接符 10"/>
          <p:cNvCxnSpPr/>
          <p:nvPr/>
        </p:nvCxnSpPr>
        <p:spPr>
          <a:xfrm flipH="1">
            <a:off x="8060924" y="1260629"/>
            <a:ext cx="2361460" cy="233482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3" name="直接箭头连接符 12"/>
          <p:cNvCxnSpPr/>
          <p:nvPr/>
        </p:nvCxnSpPr>
        <p:spPr>
          <a:xfrm>
            <a:off x="9685538" y="2894120"/>
            <a:ext cx="1269507" cy="985422"/>
          </a:xfrm>
          <a:prstGeom prst="straightConnector1">
            <a:avLst/>
          </a:prstGeom>
          <a:ln w="57150">
            <a:solidFill>
              <a:srgbClr val="FFC000"/>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5" name="肘形连接符 14"/>
          <p:cNvCxnSpPr/>
          <p:nvPr/>
        </p:nvCxnSpPr>
        <p:spPr>
          <a:xfrm>
            <a:off x="7732451" y="4820574"/>
            <a:ext cx="3222594" cy="1136342"/>
          </a:xfrm>
          <a:prstGeom prst="bentConnector3">
            <a:avLst/>
          </a:prstGeom>
          <a:ln w="57150">
            <a:solidFill>
              <a:schemeClr val="accent6">
                <a:lumMod val="60000"/>
                <a:lumOff val="40000"/>
              </a:schemeClr>
            </a:solidFill>
            <a:prstDash val="sysDot"/>
            <a:headEnd type="triangle"/>
            <a:tailEnd type="triangle"/>
          </a:ln>
        </p:spPr>
        <p:style>
          <a:lnRef idx="1">
            <a:schemeClr val="accent1"/>
          </a:lnRef>
          <a:fillRef idx="0">
            <a:schemeClr val="accent1"/>
          </a:fillRef>
          <a:effectRef idx="0">
            <a:schemeClr val="accent1"/>
          </a:effectRef>
          <a:fontRef idx="minor">
            <a:schemeClr val="tx1"/>
          </a:fontRef>
        </p:style>
      </p:cxnSp>
      <p:sp>
        <p:nvSpPr>
          <p:cNvPr id="16" name="任意多边形 15"/>
          <p:cNvSpPr/>
          <p:nvPr/>
        </p:nvSpPr>
        <p:spPr>
          <a:xfrm rot="1976698">
            <a:off x="2228295" y="5069149"/>
            <a:ext cx="2965142" cy="1340528"/>
          </a:xfrm>
          <a:custGeom>
            <a:avLst/>
            <a:gdLst>
              <a:gd name="connsiteX0" fmla="*/ 230820 w 2965142"/>
              <a:gd name="connsiteY0" fmla="*/ 159798 h 1340528"/>
              <a:gd name="connsiteX1" fmla="*/ 230820 w 2965142"/>
              <a:gd name="connsiteY1" fmla="*/ 159798 h 1340528"/>
              <a:gd name="connsiteX2" fmla="*/ 346230 w 2965142"/>
              <a:gd name="connsiteY2" fmla="*/ 195309 h 1340528"/>
              <a:gd name="connsiteX3" fmla="*/ 381740 w 2965142"/>
              <a:gd name="connsiteY3" fmla="*/ 204186 h 1340528"/>
              <a:gd name="connsiteX4" fmla="*/ 683581 w 2965142"/>
              <a:gd name="connsiteY4" fmla="*/ 221942 h 1340528"/>
              <a:gd name="connsiteX5" fmla="*/ 896645 w 2965142"/>
              <a:gd name="connsiteY5" fmla="*/ 213064 h 1340528"/>
              <a:gd name="connsiteX6" fmla="*/ 976544 w 2965142"/>
              <a:gd name="connsiteY6" fmla="*/ 204186 h 1340528"/>
              <a:gd name="connsiteX7" fmla="*/ 1074198 w 2965142"/>
              <a:gd name="connsiteY7" fmla="*/ 186431 h 1340528"/>
              <a:gd name="connsiteX8" fmla="*/ 1109709 w 2965142"/>
              <a:gd name="connsiteY8" fmla="*/ 177553 h 1340528"/>
              <a:gd name="connsiteX9" fmla="*/ 1278385 w 2965142"/>
              <a:gd name="connsiteY9" fmla="*/ 159798 h 1340528"/>
              <a:gd name="connsiteX10" fmla="*/ 1393795 w 2965142"/>
              <a:gd name="connsiteY10" fmla="*/ 142043 h 1340528"/>
              <a:gd name="connsiteX11" fmla="*/ 1420428 w 2965142"/>
              <a:gd name="connsiteY11" fmla="*/ 133165 h 1340528"/>
              <a:gd name="connsiteX12" fmla="*/ 1509204 w 2965142"/>
              <a:gd name="connsiteY12" fmla="*/ 115410 h 1340528"/>
              <a:gd name="connsiteX13" fmla="*/ 1562470 w 2965142"/>
              <a:gd name="connsiteY13" fmla="*/ 97654 h 1340528"/>
              <a:gd name="connsiteX14" fmla="*/ 1589103 w 2965142"/>
              <a:gd name="connsiteY14" fmla="*/ 88777 h 1340528"/>
              <a:gd name="connsiteX15" fmla="*/ 1642369 w 2965142"/>
              <a:gd name="connsiteY15" fmla="*/ 79899 h 1340528"/>
              <a:gd name="connsiteX16" fmla="*/ 1669002 w 2965142"/>
              <a:gd name="connsiteY16" fmla="*/ 62144 h 1340528"/>
              <a:gd name="connsiteX17" fmla="*/ 1695635 w 2965142"/>
              <a:gd name="connsiteY17" fmla="*/ 53266 h 1340528"/>
              <a:gd name="connsiteX18" fmla="*/ 1926455 w 2965142"/>
              <a:gd name="connsiteY18" fmla="*/ 26633 h 1340528"/>
              <a:gd name="connsiteX19" fmla="*/ 2121764 w 2965142"/>
              <a:gd name="connsiteY19" fmla="*/ 0 h 1340528"/>
              <a:gd name="connsiteX20" fmla="*/ 2512381 w 2965142"/>
              <a:gd name="connsiteY20" fmla="*/ 8878 h 1340528"/>
              <a:gd name="connsiteX21" fmla="*/ 2583402 w 2965142"/>
              <a:gd name="connsiteY21" fmla="*/ 26633 h 1340528"/>
              <a:gd name="connsiteX22" fmla="*/ 2681057 w 2965142"/>
              <a:gd name="connsiteY22" fmla="*/ 44388 h 1340528"/>
              <a:gd name="connsiteX23" fmla="*/ 2716567 w 2965142"/>
              <a:gd name="connsiteY23" fmla="*/ 62144 h 1340528"/>
              <a:gd name="connsiteX24" fmla="*/ 2787589 w 2965142"/>
              <a:gd name="connsiteY24" fmla="*/ 79899 h 1340528"/>
              <a:gd name="connsiteX25" fmla="*/ 2814222 w 2965142"/>
              <a:gd name="connsiteY25" fmla="*/ 97654 h 1340528"/>
              <a:gd name="connsiteX26" fmla="*/ 2831977 w 2965142"/>
              <a:gd name="connsiteY26" fmla="*/ 115410 h 1340528"/>
              <a:gd name="connsiteX27" fmla="*/ 2858610 w 2965142"/>
              <a:gd name="connsiteY27" fmla="*/ 124287 h 1340528"/>
              <a:gd name="connsiteX28" fmla="*/ 2885243 w 2965142"/>
              <a:gd name="connsiteY28" fmla="*/ 159798 h 1340528"/>
              <a:gd name="connsiteX29" fmla="*/ 2929632 w 2965142"/>
              <a:gd name="connsiteY29" fmla="*/ 213064 h 1340528"/>
              <a:gd name="connsiteX30" fmla="*/ 2938509 w 2965142"/>
              <a:gd name="connsiteY30" fmla="*/ 257452 h 1340528"/>
              <a:gd name="connsiteX31" fmla="*/ 2947387 w 2965142"/>
              <a:gd name="connsiteY31" fmla="*/ 284085 h 1340528"/>
              <a:gd name="connsiteX32" fmla="*/ 2965142 w 2965142"/>
              <a:gd name="connsiteY32" fmla="*/ 408373 h 1340528"/>
              <a:gd name="connsiteX33" fmla="*/ 2956265 w 2965142"/>
              <a:gd name="connsiteY33" fmla="*/ 612559 h 1340528"/>
              <a:gd name="connsiteX34" fmla="*/ 2929632 w 2965142"/>
              <a:gd name="connsiteY34" fmla="*/ 692458 h 1340528"/>
              <a:gd name="connsiteX35" fmla="*/ 2920754 w 2965142"/>
              <a:gd name="connsiteY35" fmla="*/ 727969 h 1340528"/>
              <a:gd name="connsiteX36" fmla="*/ 2885243 w 2965142"/>
              <a:gd name="connsiteY36" fmla="*/ 807868 h 1340528"/>
              <a:gd name="connsiteX37" fmla="*/ 2867488 w 2965142"/>
              <a:gd name="connsiteY37" fmla="*/ 852256 h 1340528"/>
              <a:gd name="connsiteX38" fmla="*/ 2831977 w 2965142"/>
              <a:gd name="connsiteY38" fmla="*/ 896645 h 1340528"/>
              <a:gd name="connsiteX39" fmla="*/ 2805344 w 2965142"/>
              <a:gd name="connsiteY39" fmla="*/ 941033 h 1340528"/>
              <a:gd name="connsiteX40" fmla="*/ 2698812 w 2965142"/>
              <a:gd name="connsiteY40" fmla="*/ 1038687 h 1340528"/>
              <a:gd name="connsiteX41" fmla="*/ 2654424 w 2965142"/>
              <a:gd name="connsiteY41" fmla="*/ 1100831 h 1340528"/>
              <a:gd name="connsiteX42" fmla="*/ 2636668 w 2965142"/>
              <a:gd name="connsiteY42" fmla="*/ 1127464 h 1340528"/>
              <a:gd name="connsiteX43" fmla="*/ 2601158 w 2965142"/>
              <a:gd name="connsiteY43" fmla="*/ 1145219 h 1340528"/>
              <a:gd name="connsiteX44" fmla="*/ 2521259 w 2965142"/>
              <a:gd name="connsiteY44" fmla="*/ 1207363 h 1340528"/>
              <a:gd name="connsiteX45" fmla="*/ 2476870 w 2965142"/>
              <a:gd name="connsiteY45" fmla="*/ 1242874 h 1340528"/>
              <a:gd name="connsiteX46" fmla="*/ 2352583 w 2965142"/>
              <a:gd name="connsiteY46" fmla="*/ 1296140 h 1340528"/>
              <a:gd name="connsiteX47" fmla="*/ 2317072 w 2965142"/>
              <a:gd name="connsiteY47" fmla="*/ 1313895 h 1340528"/>
              <a:gd name="connsiteX48" fmla="*/ 2254929 w 2965142"/>
              <a:gd name="connsiteY48" fmla="*/ 1331650 h 1340528"/>
              <a:gd name="connsiteX49" fmla="*/ 2175030 w 2965142"/>
              <a:gd name="connsiteY49" fmla="*/ 1340528 h 1340528"/>
              <a:gd name="connsiteX50" fmla="*/ 958789 w 2965142"/>
              <a:gd name="connsiteY50" fmla="*/ 1322773 h 1340528"/>
              <a:gd name="connsiteX51" fmla="*/ 878890 w 2965142"/>
              <a:gd name="connsiteY51" fmla="*/ 1305017 h 1340528"/>
              <a:gd name="connsiteX52" fmla="*/ 745725 w 2965142"/>
              <a:gd name="connsiteY52" fmla="*/ 1287262 h 1340528"/>
              <a:gd name="connsiteX53" fmla="*/ 639193 w 2965142"/>
              <a:gd name="connsiteY53" fmla="*/ 1242874 h 1340528"/>
              <a:gd name="connsiteX54" fmla="*/ 559294 w 2965142"/>
              <a:gd name="connsiteY54" fmla="*/ 1216241 h 1340528"/>
              <a:gd name="connsiteX55" fmla="*/ 452762 w 2965142"/>
              <a:gd name="connsiteY55" fmla="*/ 1189608 h 1340528"/>
              <a:gd name="connsiteX56" fmla="*/ 328474 w 2965142"/>
              <a:gd name="connsiteY56" fmla="*/ 1127464 h 1340528"/>
              <a:gd name="connsiteX57" fmla="*/ 301841 w 2965142"/>
              <a:gd name="connsiteY57" fmla="*/ 1109709 h 1340528"/>
              <a:gd name="connsiteX58" fmla="*/ 275208 w 2965142"/>
              <a:gd name="connsiteY58" fmla="*/ 1083076 h 1340528"/>
              <a:gd name="connsiteX59" fmla="*/ 248575 w 2965142"/>
              <a:gd name="connsiteY59" fmla="*/ 1065320 h 1340528"/>
              <a:gd name="connsiteX60" fmla="*/ 204187 w 2965142"/>
              <a:gd name="connsiteY60" fmla="*/ 1020932 h 1340528"/>
              <a:gd name="connsiteX61" fmla="*/ 159798 w 2965142"/>
              <a:gd name="connsiteY61" fmla="*/ 985421 h 1340528"/>
              <a:gd name="connsiteX62" fmla="*/ 115410 w 2965142"/>
              <a:gd name="connsiteY62" fmla="*/ 932155 h 1340528"/>
              <a:gd name="connsiteX63" fmla="*/ 71022 w 2965142"/>
              <a:gd name="connsiteY63" fmla="*/ 896645 h 1340528"/>
              <a:gd name="connsiteX64" fmla="*/ 53266 w 2965142"/>
              <a:gd name="connsiteY64" fmla="*/ 870012 h 1340528"/>
              <a:gd name="connsiteX65" fmla="*/ 35511 w 2965142"/>
              <a:gd name="connsiteY65" fmla="*/ 852256 h 1340528"/>
              <a:gd name="connsiteX66" fmla="*/ 8878 w 2965142"/>
              <a:gd name="connsiteY66" fmla="*/ 772357 h 1340528"/>
              <a:gd name="connsiteX67" fmla="*/ 0 w 2965142"/>
              <a:gd name="connsiteY67" fmla="*/ 745724 h 1340528"/>
              <a:gd name="connsiteX68" fmla="*/ 8878 w 2965142"/>
              <a:gd name="connsiteY68" fmla="*/ 523782 h 1340528"/>
              <a:gd name="connsiteX69" fmla="*/ 26633 w 2965142"/>
              <a:gd name="connsiteY69" fmla="*/ 470516 h 1340528"/>
              <a:gd name="connsiteX70" fmla="*/ 35511 w 2965142"/>
              <a:gd name="connsiteY70" fmla="*/ 435006 h 1340528"/>
              <a:gd name="connsiteX71" fmla="*/ 71022 w 2965142"/>
              <a:gd name="connsiteY71" fmla="*/ 355107 h 1340528"/>
              <a:gd name="connsiteX72" fmla="*/ 142043 w 2965142"/>
              <a:gd name="connsiteY72" fmla="*/ 301841 h 1340528"/>
              <a:gd name="connsiteX73" fmla="*/ 168676 w 2965142"/>
              <a:gd name="connsiteY73" fmla="*/ 292963 h 1340528"/>
              <a:gd name="connsiteX74" fmla="*/ 186432 w 2965142"/>
              <a:gd name="connsiteY74" fmla="*/ 275208 h 1340528"/>
              <a:gd name="connsiteX75" fmla="*/ 213065 w 2965142"/>
              <a:gd name="connsiteY75" fmla="*/ 257452 h 1340528"/>
              <a:gd name="connsiteX76" fmla="*/ 239698 w 2965142"/>
              <a:gd name="connsiteY76" fmla="*/ 204186 h 1340528"/>
              <a:gd name="connsiteX77" fmla="*/ 230820 w 2965142"/>
              <a:gd name="connsiteY77" fmla="*/ 159798 h 13405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Lst>
            <a:rect l="l" t="t" r="r" b="b"/>
            <a:pathLst>
              <a:path w="2965142" h="1340528">
                <a:moveTo>
                  <a:pt x="230820" y="159798"/>
                </a:moveTo>
                <a:lnTo>
                  <a:pt x="230820" y="159798"/>
                </a:lnTo>
                <a:cubicBezTo>
                  <a:pt x="332823" y="198049"/>
                  <a:pt x="266990" y="177700"/>
                  <a:pt x="346230" y="195309"/>
                </a:cubicBezTo>
                <a:cubicBezTo>
                  <a:pt x="358140" y="197956"/>
                  <a:pt x="369662" y="202461"/>
                  <a:pt x="381740" y="204186"/>
                </a:cubicBezTo>
                <a:cubicBezTo>
                  <a:pt x="473698" y="217323"/>
                  <a:pt x="602257" y="218553"/>
                  <a:pt x="683581" y="221942"/>
                </a:cubicBezTo>
                <a:lnTo>
                  <a:pt x="896645" y="213064"/>
                </a:lnTo>
                <a:cubicBezTo>
                  <a:pt x="923393" y="211443"/>
                  <a:pt x="949982" y="207728"/>
                  <a:pt x="976544" y="204186"/>
                </a:cubicBezTo>
                <a:cubicBezTo>
                  <a:pt x="1000649" y="200972"/>
                  <a:pt x="1049081" y="192013"/>
                  <a:pt x="1074198" y="186431"/>
                </a:cubicBezTo>
                <a:cubicBezTo>
                  <a:pt x="1086109" y="183784"/>
                  <a:pt x="1097610" y="179131"/>
                  <a:pt x="1109709" y="177553"/>
                </a:cubicBezTo>
                <a:cubicBezTo>
                  <a:pt x="1165770" y="170241"/>
                  <a:pt x="1278385" y="159798"/>
                  <a:pt x="1278385" y="159798"/>
                </a:cubicBezTo>
                <a:cubicBezTo>
                  <a:pt x="1342491" y="138429"/>
                  <a:pt x="1266280" y="161660"/>
                  <a:pt x="1393795" y="142043"/>
                </a:cubicBezTo>
                <a:cubicBezTo>
                  <a:pt x="1403044" y="140620"/>
                  <a:pt x="1411293" y="135195"/>
                  <a:pt x="1420428" y="133165"/>
                </a:cubicBezTo>
                <a:cubicBezTo>
                  <a:pt x="1482117" y="119456"/>
                  <a:pt x="1458679" y="130567"/>
                  <a:pt x="1509204" y="115410"/>
                </a:cubicBezTo>
                <a:cubicBezTo>
                  <a:pt x="1527131" y="110032"/>
                  <a:pt x="1544715" y="103572"/>
                  <a:pt x="1562470" y="97654"/>
                </a:cubicBezTo>
                <a:cubicBezTo>
                  <a:pt x="1571348" y="94695"/>
                  <a:pt x="1579873" y="90315"/>
                  <a:pt x="1589103" y="88777"/>
                </a:cubicBezTo>
                <a:lnTo>
                  <a:pt x="1642369" y="79899"/>
                </a:lnTo>
                <a:cubicBezTo>
                  <a:pt x="1651247" y="73981"/>
                  <a:pt x="1659459" y="66916"/>
                  <a:pt x="1669002" y="62144"/>
                </a:cubicBezTo>
                <a:cubicBezTo>
                  <a:pt x="1677372" y="57959"/>
                  <a:pt x="1686672" y="55955"/>
                  <a:pt x="1695635" y="53266"/>
                </a:cubicBezTo>
                <a:cubicBezTo>
                  <a:pt x="1805198" y="20397"/>
                  <a:pt x="1753823" y="35719"/>
                  <a:pt x="1926455" y="26633"/>
                </a:cubicBezTo>
                <a:cubicBezTo>
                  <a:pt x="1990165" y="15049"/>
                  <a:pt x="2056465" y="0"/>
                  <a:pt x="2121764" y="0"/>
                </a:cubicBezTo>
                <a:cubicBezTo>
                  <a:pt x="2252003" y="0"/>
                  <a:pt x="2382175" y="5919"/>
                  <a:pt x="2512381" y="8878"/>
                </a:cubicBezTo>
                <a:cubicBezTo>
                  <a:pt x="2536055" y="14796"/>
                  <a:pt x="2559474" y="21847"/>
                  <a:pt x="2583402" y="26633"/>
                </a:cubicBezTo>
                <a:cubicBezTo>
                  <a:pt x="2742479" y="58448"/>
                  <a:pt x="2575767" y="18068"/>
                  <a:pt x="2681057" y="44388"/>
                </a:cubicBezTo>
                <a:cubicBezTo>
                  <a:pt x="2692894" y="50307"/>
                  <a:pt x="2704012" y="57959"/>
                  <a:pt x="2716567" y="62144"/>
                </a:cubicBezTo>
                <a:cubicBezTo>
                  <a:pt x="2746968" y="72278"/>
                  <a:pt x="2761007" y="66608"/>
                  <a:pt x="2787589" y="79899"/>
                </a:cubicBezTo>
                <a:cubicBezTo>
                  <a:pt x="2797132" y="84671"/>
                  <a:pt x="2805891" y="90989"/>
                  <a:pt x="2814222" y="97654"/>
                </a:cubicBezTo>
                <a:cubicBezTo>
                  <a:pt x="2820758" y="102883"/>
                  <a:pt x="2824800" y="111104"/>
                  <a:pt x="2831977" y="115410"/>
                </a:cubicBezTo>
                <a:cubicBezTo>
                  <a:pt x="2840001" y="120225"/>
                  <a:pt x="2849732" y="121328"/>
                  <a:pt x="2858610" y="124287"/>
                </a:cubicBezTo>
                <a:cubicBezTo>
                  <a:pt x="2867488" y="136124"/>
                  <a:pt x="2875614" y="148564"/>
                  <a:pt x="2885243" y="159798"/>
                </a:cubicBezTo>
                <a:cubicBezTo>
                  <a:pt x="2936513" y="219614"/>
                  <a:pt x="2890385" y="154196"/>
                  <a:pt x="2929632" y="213064"/>
                </a:cubicBezTo>
                <a:cubicBezTo>
                  <a:pt x="2932591" y="227860"/>
                  <a:pt x="2934849" y="242814"/>
                  <a:pt x="2938509" y="257452"/>
                </a:cubicBezTo>
                <a:cubicBezTo>
                  <a:pt x="2940779" y="266531"/>
                  <a:pt x="2945761" y="274869"/>
                  <a:pt x="2947387" y="284085"/>
                </a:cubicBezTo>
                <a:cubicBezTo>
                  <a:pt x="2954660" y="325298"/>
                  <a:pt x="2965142" y="408373"/>
                  <a:pt x="2965142" y="408373"/>
                </a:cubicBezTo>
                <a:cubicBezTo>
                  <a:pt x="2962183" y="476435"/>
                  <a:pt x="2961298" y="544619"/>
                  <a:pt x="2956265" y="612559"/>
                </a:cubicBezTo>
                <a:cubicBezTo>
                  <a:pt x="2954239" y="639910"/>
                  <a:pt x="2937921" y="667591"/>
                  <a:pt x="2929632" y="692458"/>
                </a:cubicBezTo>
                <a:cubicBezTo>
                  <a:pt x="2925774" y="704033"/>
                  <a:pt x="2924613" y="716394"/>
                  <a:pt x="2920754" y="727969"/>
                </a:cubicBezTo>
                <a:cubicBezTo>
                  <a:pt x="2903211" y="780595"/>
                  <a:pt x="2905865" y="761467"/>
                  <a:pt x="2885243" y="807868"/>
                </a:cubicBezTo>
                <a:cubicBezTo>
                  <a:pt x="2878771" y="822430"/>
                  <a:pt x="2875687" y="838591"/>
                  <a:pt x="2867488" y="852256"/>
                </a:cubicBezTo>
                <a:cubicBezTo>
                  <a:pt x="2857739" y="868504"/>
                  <a:pt x="2842843" y="881122"/>
                  <a:pt x="2831977" y="896645"/>
                </a:cubicBezTo>
                <a:cubicBezTo>
                  <a:pt x="2822082" y="910781"/>
                  <a:pt x="2816887" y="928208"/>
                  <a:pt x="2805344" y="941033"/>
                </a:cubicBezTo>
                <a:cubicBezTo>
                  <a:pt x="2763341" y="987702"/>
                  <a:pt x="2735227" y="984064"/>
                  <a:pt x="2698812" y="1038687"/>
                </a:cubicBezTo>
                <a:cubicBezTo>
                  <a:pt x="2656982" y="1101434"/>
                  <a:pt x="2709464" y="1023776"/>
                  <a:pt x="2654424" y="1100831"/>
                </a:cubicBezTo>
                <a:cubicBezTo>
                  <a:pt x="2648222" y="1109513"/>
                  <a:pt x="2644865" y="1120633"/>
                  <a:pt x="2636668" y="1127464"/>
                </a:cubicBezTo>
                <a:cubicBezTo>
                  <a:pt x="2626501" y="1135936"/>
                  <a:pt x="2612995" y="1139301"/>
                  <a:pt x="2601158" y="1145219"/>
                </a:cubicBezTo>
                <a:cubicBezTo>
                  <a:pt x="2533015" y="1230398"/>
                  <a:pt x="2602311" y="1158732"/>
                  <a:pt x="2521259" y="1207363"/>
                </a:cubicBezTo>
                <a:cubicBezTo>
                  <a:pt x="2505011" y="1217112"/>
                  <a:pt x="2492636" y="1232363"/>
                  <a:pt x="2476870" y="1242874"/>
                </a:cubicBezTo>
                <a:cubicBezTo>
                  <a:pt x="2451693" y="1259659"/>
                  <a:pt x="2360107" y="1292378"/>
                  <a:pt x="2352583" y="1296140"/>
                </a:cubicBezTo>
                <a:cubicBezTo>
                  <a:pt x="2340746" y="1302058"/>
                  <a:pt x="2329236" y="1308682"/>
                  <a:pt x="2317072" y="1313895"/>
                </a:cubicBezTo>
                <a:cubicBezTo>
                  <a:pt x="2304076" y="1319465"/>
                  <a:pt x="2266647" y="1329847"/>
                  <a:pt x="2254929" y="1331650"/>
                </a:cubicBezTo>
                <a:cubicBezTo>
                  <a:pt x="2228444" y="1335725"/>
                  <a:pt x="2201663" y="1337569"/>
                  <a:pt x="2175030" y="1340528"/>
                </a:cubicBezTo>
                <a:cubicBezTo>
                  <a:pt x="2171101" y="1340492"/>
                  <a:pt x="1265268" y="1341347"/>
                  <a:pt x="958789" y="1322773"/>
                </a:cubicBezTo>
                <a:cubicBezTo>
                  <a:pt x="826659" y="1314765"/>
                  <a:pt x="958800" y="1318335"/>
                  <a:pt x="878890" y="1305017"/>
                </a:cubicBezTo>
                <a:cubicBezTo>
                  <a:pt x="845407" y="1299437"/>
                  <a:pt x="782227" y="1296996"/>
                  <a:pt x="745725" y="1287262"/>
                </a:cubicBezTo>
                <a:cubicBezTo>
                  <a:pt x="476483" y="1215464"/>
                  <a:pt x="757299" y="1292084"/>
                  <a:pt x="639193" y="1242874"/>
                </a:cubicBezTo>
                <a:cubicBezTo>
                  <a:pt x="613279" y="1232077"/>
                  <a:pt x="586529" y="1223050"/>
                  <a:pt x="559294" y="1216241"/>
                </a:cubicBezTo>
                <a:lnTo>
                  <a:pt x="452762" y="1189608"/>
                </a:lnTo>
                <a:cubicBezTo>
                  <a:pt x="411333" y="1168893"/>
                  <a:pt x="367014" y="1153157"/>
                  <a:pt x="328474" y="1127464"/>
                </a:cubicBezTo>
                <a:cubicBezTo>
                  <a:pt x="319596" y="1121546"/>
                  <a:pt x="310038" y="1116539"/>
                  <a:pt x="301841" y="1109709"/>
                </a:cubicBezTo>
                <a:cubicBezTo>
                  <a:pt x="292196" y="1101672"/>
                  <a:pt x="284853" y="1091114"/>
                  <a:pt x="275208" y="1083076"/>
                </a:cubicBezTo>
                <a:cubicBezTo>
                  <a:pt x="267011" y="1076245"/>
                  <a:pt x="256605" y="1072346"/>
                  <a:pt x="248575" y="1065320"/>
                </a:cubicBezTo>
                <a:cubicBezTo>
                  <a:pt x="232828" y="1051541"/>
                  <a:pt x="219740" y="1034930"/>
                  <a:pt x="204187" y="1020932"/>
                </a:cubicBezTo>
                <a:cubicBezTo>
                  <a:pt x="190103" y="1008256"/>
                  <a:pt x="173197" y="998820"/>
                  <a:pt x="159798" y="985421"/>
                </a:cubicBezTo>
                <a:cubicBezTo>
                  <a:pt x="143455" y="969078"/>
                  <a:pt x="131753" y="948498"/>
                  <a:pt x="115410" y="932155"/>
                </a:cubicBezTo>
                <a:cubicBezTo>
                  <a:pt x="102012" y="918757"/>
                  <a:pt x="84420" y="910043"/>
                  <a:pt x="71022" y="896645"/>
                </a:cubicBezTo>
                <a:cubicBezTo>
                  <a:pt x="63477" y="889100"/>
                  <a:pt x="59931" y="878344"/>
                  <a:pt x="53266" y="870012"/>
                </a:cubicBezTo>
                <a:cubicBezTo>
                  <a:pt x="48037" y="863476"/>
                  <a:pt x="41429" y="858175"/>
                  <a:pt x="35511" y="852256"/>
                </a:cubicBezTo>
                <a:lnTo>
                  <a:pt x="8878" y="772357"/>
                </a:lnTo>
                <a:lnTo>
                  <a:pt x="0" y="745724"/>
                </a:lnTo>
                <a:cubicBezTo>
                  <a:pt x="2959" y="671743"/>
                  <a:pt x="1746" y="597478"/>
                  <a:pt x="8878" y="523782"/>
                </a:cubicBezTo>
                <a:cubicBezTo>
                  <a:pt x="10681" y="505153"/>
                  <a:pt x="22094" y="488673"/>
                  <a:pt x="26633" y="470516"/>
                </a:cubicBezTo>
                <a:cubicBezTo>
                  <a:pt x="29592" y="458679"/>
                  <a:pt x="32005" y="446692"/>
                  <a:pt x="35511" y="435006"/>
                </a:cubicBezTo>
                <a:cubicBezTo>
                  <a:pt x="47339" y="395580"/>
                  <a:pt x="48187" y="383651"/>
                  <a:pt x="71022" y="355107"/>
                </a:cubicBezTo>
                <a:cubicBezTo>
                  <a:pt x="86320" y="335985"/>
                  <a:pt x="126545" y="307007"/>
                  <a:pt x="142043" y="301841"/>
                </a:cubicBezTo>
                <a:lnTo>
                  <a:pt x="168676" y="292963"/>
                </a:lnTo>
                <a:cubicBezTo>
                  <a:pt x="174595" y="287045"/>
                  <a:pt x="179896" y="280437"/>
                  <a:pt x="186432" y="275208"/>
                </a:cubicBezTo>
                <a:cubicBezTo>
                  <a:pt x="194764" y="268543"/>
                  <a:pt x="205520" y="264997"/>
                  <a:pt x="213065" y="257452"/>
                </a:cubicBezTo>
                <a:cubicBezTo>
                  <a:pt x="233017" y="237499"/>
                  <a:pt x="230071" y="228253"/>
                  <a:pt x="239698" y="204186"/>
                </a:cubicBezTo>
                <a:cubicBezTo>
                  <a:pt x="242155" y="198042"/>
                  <a:pt x="232300" y="167196"/>
                  <a:pt x="230820" y="159798"/>
                </a:cubicBezTo>
                <a:close/>
              </a:path>
            </a:pathLst>
          </a:cu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smtClean="0"/>
              <a:t>自定义形状</a:t>
            </a:r>
            <a:endParaRPr lang="zh-CN" altLang="en-US" dirty="0"/>
          </a:p>
        </p:txBody>
      </p:sp>
    </p:spTree>
    <p:extLst>
      <p:ext uri="{BB962C8B-B14F-4D97-AF65-F5344CB8AC3E}">
        <p14:creationId xmlns:p14="http://schemas.microsoft.com/office/powerpoint/2010/main" val="257294711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表格 4"/>
          <p:cNvGraphicFramePr>
            <a:graphicFrameLocks noGrp="1"/>
          </p:cNvGraphicFramePr>
          <p:nvPr>
            <p:extLst>
              <p:ext uri="{D42A27DB-BD31-4B8C-83A1-F6EECF244321}">
                <p14:modId xmlns:p14="http://schemas.microsoft.com/office/powerpoint/2010/main" val="2036266643"/>
              </p:ext>
            </p:extLst>
          </p:nvPr>
        </p:nvGraphicFramePr>
        <p:xfrm>
          <a:off x="2058633" y="3445110"/>
          <a:ext cx="8128000" cy="1112520"/>
        </p:xfrm>
        <a:graphic>
          <a:graphicData uri="http://schemas.openxmlformats.org/drawingml/2006/table">
            <a:tbl>
              <a:tblPr firstRow="1" bandRow="1">
                <a:tableStyleId>{5C22544A-7EE6-4342-B048-85BDC9FD1C3A}</a:tableStyleId>
              </a:tblPr>
              <a:tblGrid>
                <a:gridCol w="1625600"/>
                <a:gridCol w="1625600"/>
                <a:gridCol w="1625600"/>
                <a:gridCol w="1625600"/>
                <a:gridCol w="1625600"/>
              </a:tblGrid>
              <a:tr h="370840">
                <a:tc>
                  <a:txBody>
                    <a:bodyPr/>
                    <a:lstStyle/>
                    <a:p>
                      <a:r>
                        <a:rPr lang="zh-CN" altLang="en-US" dirty="0" smtClean="0"/>
                        <a:t>表头</a:t>
                      </a:r>
                      <a:endParaRPr lang="zh-CN" altLang="en-US" dirty="0"/>
                    </a:p>
                  </a:txBody>
                  <a:tcPr/>
                </a:tc>
                <a:tc gridSpan="4">
                  <a:txBody>
                    <a:bodyPr/>
                    <a:lstStyle/>
                    <a:p>
                      <a:r>
                        <a:rPr lang="zh-CN" altLang="en-US" dirty="0" smtClean="0"/>
                        <a:t>合并单元格</a:t>
                      </a:r>
                      <a:endParaRPr lang="zh-CN" altLang="en-US" dirty="0"/>
                    </a:p>
                  </a:txBody>
                  <a:tcPr/>
                </a:tc>
                <a:tc hMerge="1">
                  <a:txBody>
                    <a:bodyPr/>
                    <a:lstStyle/>
                    <a:p>
                      <a:endParaRPr lang="zh-CN" altLang="en-US" dirty="0"/>
                    </a:p>
                  </a:txBody>
                  <a:tcPr/>
                </a:tc>
                <a:tc hMerge="1">
                  <a:txBody>
                    <a:bodyPr/>
                    <a:lstStyle/>
                    <a:p>
                      <a:endParaRPr lang="zh-CN" altLang="en-US" dirty="0"/>
                    </a:p>
                  </a:txBody>
                  <a:tcPr/>
                </a:tc>
                <a:tc hMerge="1">
                  <a:txBody>
                    <a:bodyPr/>
                    <a:lstStyle/>
                    <a:p>
                      <a:endParaRPr lang="zh-CN" altLang="en-US" dirty="0"/>
                    </a:p>
                  </a:txBody>
                  <a:tcPr/>
                </a:tc>
              </a:tr>
              <a:tr h="370840">
                <a:tc>
                  <a:txBody>
                    <a:bodyPr/>
                    <a:lstStyle/>
                    <a:p>
                      <a:r>
                        <a:rPr lang="en-US" altLang="zh-CN" dirty="0" smtClean="0"/>
                        <a:t>1</a:t>
                      </a:r>
                      <a:endParaRPr lang="zh-CN" altLang="en-US" dirty="0"/>
                    </a:p>
                  </a:txBody>
                  <a:tcPr/>
                </a:tc>
                <a:tc>
                  <a:txBody>
                    <a:bodyPr/>
                    <a:lstStyle/>
                    <a:p>
                      <a:r>
                        <a:rPr lang="en-US" altLang="zh-CN" dirty="0" smtClean="0"/>
                        <a:t>2</a:t>
                      </a:r>
                      <a:endParaRPr lang="zh-CN" altLang="en-US" dirty="0"/>
                    </a:p>
                  </a:txBody>
                  <a:tcPr/>
                </a:tc>
                <a:tc>
                  <a:txBody>
                    <a:bodyPr/>
                    <a:lstStyle/>
                    <a:p>
                      <a:r>
                        <a:rPr lang="en-US" altLang="zh-CN" dirty="0" smtClean="0"/>
                        <a:t>3</a:t>
                      </a:r>
                      <a:endParaRPr lang="zh-CN" altLang="en-US" dirty="0"/>
                    </a:p>
                  </a:txBody>
                  <a:tcPr/>
                </a:tc>
                <a:tc>
                  <a:txBody>
                    <a:bodyPr/>
                    <a:lstStyle/>
                    <a:p>
                      <a:r>
                        <a:rPr lang="en-US" altLang="zh-CN" dirty="0" smtClean="0"/>
                        <a:t>4</a:t>
                      </a:r>
                      <a:endParaRPr lang="zh-CN" altLang="en-US" dirty="0"/>
                    </a:p>
                  </a:txBody>
                  <a:tcPr/>
                </a:tc>
                <a:tc>
                  <a:txBody>
                    <a:bodyPr/>
                    <a:lstStyle/>
                    <a:p>
                      <a:r>
                        <a:rPr lang="en-US" altLang="zh-CN" dirty="0" smtClean="0"/>
                        <a:t>5</a:t>
                      </a:r>
                      <a:endParaRPr lang="zh-CN" altLang="en-US" dirty="0"/>
                    </a:p>
                  </a:txBody>
                  <a:tcPr/>
                </a:tc>
              </a:tr>
              <a:tr h="370840">
                <a:tc>
                  <a:txBody>
                    <a:bodyPr/>
                    <a:lstStyle/>
                    <a:p>
                      <a:r>
                        <a:rPr lang="en-US" altLang="zh-CN" dirty="0" smtClean="0"/>
                        <a:t>6</a:t>
                      </a:r>
                      <a:endParaRPr lang="zh-CN" altLang="en-US" dirty="0"/>
                    </a:p>
                  </a:txBody>
                  <a:tcPr/>
                </a:tc>
                <a:tc>
                  <a:txBody>
                    <a:bodyPr/>
                    <a:lstStyle/>
                    <a:p>
                      <a:r>
                        <a:rPr lang="en-US" altLang="zh-CN" dirty="0" smtClean="0"/>
                        <a:t>7</a:t>
                      </a:r>
                      <a:endParaRPr lang="zh-CN" altLang="en-US" dirty="0"/>
                    </a:p>
                  </a:txBody>
                  <a:tcPr/>
                </a:tc>
                <a:tc>
                  <a:txBody>
                    <a:bodyPr/>
                    <a:lstStyle/>
                    <a:p>
                      <a:r>
                        <a:rPr lang="en-US" altLang="zh-CN" dirty="0" smtClean="0"/>
                        <a:t>8</a:t>
                      </a:r>
                      <a:r>
                        <a:rPr lang="zh-CN" altLang="en-US" dirty="0" smtClean="0"/>
                        <a:t>（填充）</a:t>
                      </a:r>
                      <a:endParaRPr lang="zh-CN" altLang="en-US" dirty="0"/>
                    </a:p>
                  </a:txBody>
                  <a:tcPr>
                    <a:solidFill>
                      <a:schemeClr val="accent6">
                        <a:lumMod val="75000"/>
                      </a:schemeClr>
                    </a:solidFill>
                  </a:tcPr>
                </a:tc>
                <a:tc>
                  <a:txBody>
                    <a:bodyPr/>
                    <a:lstStyle/>
                    <a:p>
                      <a:r>
                        <a:rPr lang="en-US" altLang="zh-CN" dirty="0" smtClean="0"/>
                        <a:t>9</a:t>
                      </a:r>
                      <a:endParaRPr lang="zh-CN" altLang="en-US" dirty="0"/>
                    </a:p>
                  </a:txBody>
                  <a:tcPr/>
                </a:tc>
                <a:tc>
                  <a:txBody>
                    <a:bodyPr/>
                    <a:lstStyle/>
                    <a:p>
                      <a:r>
                        <a:rPr lang="en-US" altLang="zh-CN" dirty="0" smtClean="0"/>
                        <a:t>10</a:t>
                      </a:r>
                      <a:endParaRPr lang="zh-CN" altLang="en-US" dirty="0"/>
                    </a:p>
                  </a:txBody>
                  <a:tcPr/>
                </a:tc>
              </a:tr>
            </a:tbl>
          </a:graphicData>
        </a:graphic>
      </p:graphicFrame>
      <p:graphicFrame>
        <p:nvGraphicFramePr>
          <p:cNvPr id="6" name="表格 5"/>
          <p:cNvGraphicFramePr>
            <a:graphicFrameLocks noGrp="1"/>
          </p:cNvGraphicFramePr>
          <p:nvPr>
            <p:extLst>
              <p:ext uri="{D42A27DB-BD31-4B8C-83A1-F6EECF244321}">
                <p14:modId xmlns:p14="http://schemas.microsoft.com/office/powerpoint/2010/main" val="928444768"/>
              </p:ext>
            </p:extLst>
          </p:nvPr>
        </p:nvGraphicFramePr>
        <p:xfrm>
          <a:off x="2032000" y="1722842"/>
          <a:ext cx="8128000" cy="741680"/>
        </p:xfrm>
        <a:graphic>
          <a:graphicData uri="http://schemas.openxmlformats.org/drawingml/2006/table">
            <a:tbl>
              <a:tblPr firstRow="1" bandRow="1">
                <a:tableStyleId>{93296810-A885-4BE3-A3E7-6D5BEEA58F35}</a:tableStyleId>
              </a:tblPr>
              <a:tblGrid>
                <a:gridCol w="1625600"/>
                <a:gridCol w="1625600"/>
                <a:gridCol w="1625600"/>
                <a:gridCol w="1625600"/>
                <a:gridCol w="1625600"/>
              </a:tblGrid>
              <a:tr h="370840">
                <a:tc>
                  <a:txBody>
                    <a:bodyPr/>
                    <a:lstStyle/>
                    <a:p>
                      <a:endParaRPr lang="zh-CN" altLang="en-US" dirty="0"/>
                    </a:p>
                  </a:txBody>
                  <a:tcPr/>
                </a:tc>
                <a:tc>
                  <a:txBody>
                    <a:bodyPr/>
                    <a:lstStyle/>
                    <a:p>
                      <a:endParaRPr lang="zh-CN" altLang="en-US" dirty="0"/>
                    </a:p>
                  </a:txBody>
                  <a:tcPr/>
                </a:tc>
                <a:tc>
                  <a:txBody>
                    <a:bodyPr/>
                    <a:lstStyle/>
                    <a:p>
                      <a:endParaRPr lang="zh-CN" altLang="en-US"/>
                    </a:p>
                  </a:txBody>
                  <a:tcPr/>
                </a:tc>
                <a:tc>
                  <a:txBody>
                    <a:bodyPr/>
                    <a:lstStyle/>
                    <a:p>
                      <a:endParaRPr lang="zh-CN" altLang="en-US"/>
                    </a:p>
                  </a:txBody>
                  <a:tcPr/>
                </a:tc>
                <a:tc>
                  <a:txBody>
                    <a:bodyPr/>
                    <a:lstStyle/>
                    <a:p>
                      <a:endParaRPr lang="zh-CN" altLang="en-US"/>
                    </a:p>
                  </a:txBody>
                  <a:tcPr/>
                </a:tc>
              </a:tr>
              <a:tr h="370840">
                <a:tc>
                  <a:txBody>
                    <a:bodyPr/>
                    <a:lstStyle/>
                    <a:p>
                      <a:endParaRPr lang="zh-CN" altLang="en-US" dirty="0"/>
                    </a:p>
                  </a:txBody>
                  <a:tcPr/>
                </a:tc>
                <a:tc>
                  <a:txBody>
                    <a:bodyPr/>
                    <a:lstStyle/>
                    <a:p>
                      <a:endParaRPr lang="zh-CN" altLang="en-US" dirty="0"/>
                    </a:p>
                  </a:txBody>
                  <a:tcPr/>
                </a:tc>
                <a:tc>
                  <a:txBody>
                    <a:bodyPr/>
                    <a:lstStyle/>
                    <a:p>
                      <a:endParaRPr lang="zh-CN" altLang="en-US" dirty="0"/>
                    </a:p>
                  </a:txBody>
                  <a:tcPr/>
                </a:tc>
                <a:tc>
                  <a:txBody>
                    <a:bodyPr/>
                    <a:lstStyle/>
                    <a:p>
                      <a:endParaRPr lang="zh-CN" altLang="en-US" dirty="0"/>
                    </a:p>
                  </a:txBody>
                  <a:tcPr/>
                </a:tc>
                <a:tc>
                  <a:txBody>
                    <a:bodyPr/>
                    <a:lstStyle/>
                    <a:p>
                      <a:endParaRPr lang="zh-CN" altLang="en-US" dirty="0"/>
                    </a:p>
                  </a:txBody>
                  <a:tcPr/>
                </a:tc>
              </a:tr>
            </a:tbl>
          </a:graphicData>
        </a:graphic>
      </p:graphicFrame>
    </p:spTree>
    <p:extLst>
      <p:ext uri="{BB962C8B-B14F-4D97-AF65-F5344CB8AC3E}">
        <p14:creationId xmlns:p14="http://schemas.microsoft.com/office/powerpoint/2010/main" val="220081041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矩形 5"/>
          <p:cNvSpPr/>
          <p:nvPr/>
        </p:nvSpPr>
        <p:spPr>
          <a:xfrm>
            <a:off x="911895" y="836694"/>
            <a:ext cx="2271777" cy="923330"/>
          </a:xfrm>
          <a:prstGeom prst="rect">
            <a:avLst/>
          </a:prstGeom>
          <a:noFill/>
        </p:spPr>
        <p:txBody>
          <a:bodyPr wrap="none" lIns="91440" tIns="45720" rIns="91440" bIns="45720">
            <a:spAutoFit/>
          </a:bodyPr>
          <a:lstStyle/>
          <a:p>
            <a:pPr algn="ctr"/>
            <a:r>
              <a:rPr lang="zh-CN" altLang="en-US" sz="5400" b="1" cap="none" spc="0" dirty="0" smtClean="0">
                <a:ln w="22225">
                  <a:solidFill>
                    <a:schemeClr val="accent2"/>
                  </a:solidFill>
                  <a:prstDash val="solid"/>
                </a:ln>
                <a:solidFill>
                  <a:schemeClr val="accent2">
                    <a:lumMod val="40000"/>
                    <a:lumOff val="60000"/>
                  </a:schemeClr>
                </a:solidFill>
                <a:effectLst/>
              </a:rPr>
              <a:t>艺术字</a:t>
            </a:r>
            <a:endParaRPr lang="zh-CN" altLang="en-US" sz="5400" b="1" cap="none" spc="0" dirty="0">
              <a:ln w="22225">
                <a:solidFill>
                  <a:schemeClr val="accent2"/>
                </a:solidFill>
                <a:prstDash val="solid"/>
              </a:ln>
              <a:solidFill>
                <a:schemeClr val="accent2">
                  <a:lumMod val="40000"/>
                  <a:lumOff val="60000"/>
                </a:schemeClr>
              </a:solidFill>
              <a:effectLst/>
            </a:endParaRPr>
          </a:p>
        </p:txBody>
      </p:sp>
      <p:graphicFrame>
        <p:nvGraphicFramePr>
          <p:cNvPr id="8" name="图示 7"/>
          <p:cNvGraphicFramePr/>
          <p:nvPr>
            <p:extLst>
              <p:ext uri="{D42A27DB-BD31-4B8C-83A1-F6EECF244321}">
                <p14:modId xmlns:p14="http://schemas.microsoft.com/office/powerpoint/2010/main" val="1992018416"/>
              </p:ext>
            </p:extLst>
          </p:nvPr>
        </p:nvGraphicFramePr>
        <p:xfrm>
          <a:off x="7315200" y="586502"/>
          <a:ext cx="3817398" cy="2112310"/>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pic>
        <p:nvPicPr>
          <p:cNvPr id="9" name="horse">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9"/>
          <a:stretch>
            <a:fillRect/>
          </a:stretch>
        </p:blipFill>
        <p:spPr>
          <a:xfrm>
            <a:off x="1628027" y="5245964"/>
            <a:ext cx="609600" cy="609600"/>
          </a:xfrm>
          <a:prstGeom prst="rect">
            <a:avLst/>
          </a:prstGeom>
        </p:spPr>
      </p:pic>
    </p:spTree>
    <p:extLst>
      <p:ext uri="{BB962C8B-B14F-4D97-AF65-F5344CB8AC3E}">
        <p14:creationId xmlns:p14="http://schemas.microsoft.com/office/powerpoint/2010/main" val="2326423110"/>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9"/>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1541" fill="hold"/>
                                        <p:tgtEl>
                                          <p:spTgt spid="9"/>
                                        </p:tgtEl>
                                      </p:cBhvr>
                                    </p:cmd>
                                  </p:childTnLst>
                                </p:cTn>
                              </p:par>
                            </p:childTnLst>
                          </p:cTn>
                        </p:par>
                      </p:childTnLst>
                    </p:cTn>
                  </p:par>
                </p:childTnLst>
              </p:cTn>
              <p:nextCondLst>
                <p:cond evt="onClick" delay="0">
                  <p:tgtEl>
                    <p:spTgt spid="9"/>
                  </p:tgtEl>
                </p:cond>
              </p:nextCondLst>
            </p:seq>
            <p:audio>
              <p:cMediaNode vol="80000">
                <p:cTn id="7" fill="hold" display="0">
                  <p:stCondLst>
                    <p:cond delay="indefinite"/>
                  </p:stCondLst>
                  <p:endCondLst>
                    <p:cond evt="onStopAudio" delay="0">
                      <p:tgtEl>
                        <p:sldTgt/>
                      </p:tgtEl>
                    </p:cond>
                  </p:endCondLst>
                </p:cTn>
                <p:tgtEl>
                  <p:spTgt spid="9"/>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图表 5"/>
          <p:cNvGraphicFramePr/>
          <p:nvPr>
            <p:extLst>
              <p:ext uri="{D42A27DB-BD31-4B8C-83A1-F6EECF244321}">
                <p14:modId xmlns:p14="http://schemas.microsoft.com/office/powerpoint/2010/main" val="2191711042"/>
              </p:ext>
            </p:extLst>
          </p:nvPr>
        </p:nvGraphicFramePr>
        <p:xfrm>
          <a:off x="167690" y="187006"/>
          <a:ext cx="3711852" cy="2840280"/>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18" name="图表 17"/>
          <p:cNvGraphicFramePr/>
          <p:nvPr>
            <p:extLst>
              <p:ext uri="{D42A27DB-BD31-4B8C-83A1-F6EECF244321}">
                <p14:modId xmlns:p14="http://schemas.microsoft.com/office/powerpoint/2010/main" val="4154827720"/>
              </p:ext>
            </p:extLst>
          </p:nvPr>
        </p:nvGraphicFramePr>
        <p:xfrm>
          <a:off x="7775854" y="3729196"/>
          <a:ext cx="4200124" cy="3026711"/>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34" name="图表 33"/>
          <p:cNvGraphicFramePr/>
          <p:nvPr>
            <p:extLst>
              <p:ext uri="{D42A27DB-BD31-4B8C-83A1-F6EECF244321}">
                <p14:modId xmlns:p14="http://schemas.microsoft.com/office/powerpoint/2010/main" val="3893170718"/>
              </p:ext>
            </p:extLst>
          </p:nvPr>
        </p:nvGraphicFramePr>
        <p:xfrm>
          <a:off x="4118253" y="89353"/>
          <a:ext cx="3418889" cy="2973444"/>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8" name="图表 7"/>
          <p:cNvGraphicFramePr/>
          <p:nvPr>
            <p:extLst>
              <p:ext uri="{D42A27DB-BD31-4B8C-83A1-F6EECF244321}">
                <p14:modId xmlns:p14="http://schemas.microsoft.com/office/powerpoint/2010/main" val="1595356578"/>
              </p:ext>
            </p:extLst>
          </p:nvPr>
        </p:nvGraphicFramePr>
        <p:xfrm>
          <a:off x="4171518" y="3791341"/>
          <a:ext cx="3374501" cy="2707113"/>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5" name="图表 4"/>
          <p:cNvGraphicFramePr/>
          <p:nvPr>
            <p:extLst>
              <p:ext uri="{D42A27DB-BD31-4B8C-83A1-F6EECF244321}">
                <p14:modId xmlns:p14="http://schemas.microsoft.com/office/powerpoint/2010/main" val="869435934"/>
              </p:ext>
            </p:extLst>
          </p:nvPr>
        </p:nvGraphicFramePr>
        <p:xfrm>
          <a:off x="7883371" y="195309"/>
          <a:ext cx="3844031" cy="2867487"/>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2" name="图表 11"/>
          <p:cNvGraphicFramePr/>
          <p:nvPr>
            <p:extLst>
              <p:ext uri="{D42A27DB-BD31-4B8C-83A1-F6EECF244321}">
                <p14:modId xmlns:p14="http://schemas.microsoft.com/office/powerpoint/2010/main" val="3600381135"/>
              </p:ext>
            </p:extLst>
          </p:nvPr>
        </p:nvGraphicFramePr>
        <p:xfrm>
          <a:off x="115409" y="3365213"/>
          <a:ext cx="4039340" cy="3239774"/>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306989712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4" name="图表 13"/>
          <p:cNvGraphicFramePr/>
          <p:nvPr>
            <p:extLst>
              <p:ext uri="{D42A27DB-BD31-4B8C-83A1-F6EECF244321}">
                <p14:modId xmlns:p14="http://schemas.microsoft.com/office/powerpoint/2010/main" val="1934015378"/>
              </p:ext>
            </p:extLst>
          </p:nvPr>
        </p:nvGraphicFramePr>
        <p:xfrm>
          <a:off x="4269173" y="3400148"/>
          <a:ext cx="3676341" cy="3244789"/>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25" name="图表 24"/>
          <p:cNvGraphicFramePr/>
          <p:nvPr>
            <p:extLst>
              <p:ext uri="{D42A27DB-BD31-4B8C-83A1-F6EECF244321}">
                <p14:modId xmlns:p14="http://schemas.microsoft.com/office/powerpoint/2010/main" val="2610796377"/>
              </p:ext>
            </p:extLst>
          </p:nvPr>
        </p:nvGraphicFramePr>
        <p:xfrm>
          <a:off x="220956" y="124288"/>
          <a:ext cx="3507666" cy="2894120"/>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31" name="图表 30"/>
          <p:cNvGraphicFramePr/>
          <p:nvPr>
            <p:extLst>
              <p:ext uri="{D42A27DB-BD31-4B8C-83A1-F6EECF244321}">
                <p14:modId xmlns:p14="http://schemas.microsoft.com/office/powerpoint/2010/main" val="2881648514"/>
              </p:ext>
            </p:extLst>
          </p:nvPr>
        </p:nvGraphicFramePr>
        <p:xfrm>
          <a:off x="3683247" y="124289"/>
          <a:ext cx="4288901" cy="2858610"/>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36" name="图表 35"/>
          <p:cNvGraphicFramePr/>
          <p:nvPr>
            <p:extLst>
              <p:ext uri="{D42A27DB-BD31-4B8C-83A1-F6EECF244321}">
                <p14:modId xmlns:p14="http://schemas.microsoft.com/office/powerpoint/2010/main" val="1406489341"/>
              </p:ext>
            </p:extLst>
          </p:nvPr>
        </p:nvGraphicFramePr>
        <p:xfrm>
          <a:off x="7988917" y="115985"/>
          <a:ext cx="3898283" cy="3008956"/>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41" name="图表 40"/>
          <p:cNvGraphicFramePr/>
          <p:nvPr>
            <p:extLst>
              <p:ext uri="{D42A27DB-BD31-4B8C-83A1-F6EECF244321}">
                <p14:modId xmlns:p14="http://schemas.microsoft.com/office/powerpoint/2010/main" val="656761785"/>
              </p:ext>
            </p:extLst>
          </p:nvPr>
        </p:nvGraphicFramePr>
        <p:xfrm>
          <a:off x="362999" y="3329702"/>
          <a:ext cx="3800629" cy="3213142"/>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47" name="图表 46"/>
          <p:cNvGraphicFramePr/>
          <p:nvPr>
            <p:extLst>
              <p:ext uri="{D42A27DB-BD31-4B8C-83A1-F6EECF244321}">
                <p14:modId xmlns:p14="http://schemas.microsoft.com/office/powerpoint/2010/main" val="3991459820"/>
              </p:ext>
            </p:extLst>
          </p:nvPr>
        </p:nvGraphicFramePr>
        <p:xfrm>
          <a:off x="8068816" y="3365212"/>
          <a:ext cx="3587565" cy="3168753"/>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280576783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图表 3"/>
          <p:cNvGraphicFramePr/>
          <p:nvPr>
            <p:extLst>
              <p:ext uri="{D42A27DB-BD31-4B8C-83A1-F6EECF244321}">
                <p14:modId xmlns:p14="http://schemas.microsoft.com/office/powerpoint/2010/main" val="755342237"/>
              </p:ext>
            </p:extLst>
          </p:nvPr>
        </p:nvGraphicFramePr>
        <p:xfrm>
          <a:off x="8805662" y="3462865"/>
          <a:ext cx="2957250" cy="3044465"/>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9" name="图表 8"/>
          <p:cNvGraphicFramePr/>
          <p:nvPr>
            <p:extLst>
              <p:ext uri="{D42A27DB-BD31-4B8C-83A1-F6EECF244321}">
                <p14:modId xmlns:p14="http://schemas.microsoft.com/office/powerpoint/2010/main" val="515882183"/>
              </p:ext>
            </p:extLst>
          </p:nvPr>
        </p:nvGraphicFramePr>
        <p:xfrm>
          <a:off x="398509" y="151495"/>
          <a:ext cx="3152560" cy="2795891"/>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14" name="图表 13"/>
          <p:cNvGraphicFramePr/>
          <p:nvPr>
            <p:extLst>
              <p:ext uri="{D42A27DB-BD31-4B8C-83A1-F6EECF244321}">
                <p14:modId xmlns:p14="http://schemas.microsoft.com/office/powerpoint/2010/main" val="583194175"/>
              </p:ext>
            </p:extLst>
          </p:nvPr>
        </p:nvGraphicFramePr>
        <p:xfrm>
          <a:off x="3585592" y="142619"/>
          <a:ext cx="3765119" cy="2787012"/>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20" name="图表 19"/>
          <p:cNvGraphicFramePr/>
          <p:nvPr>
            <p:extLst>
              <p:ext uri="{D42A27DB-BD31-4B8C-83A1-F6EECF244321}">
                <p14:modId xmlns:p14="http://schemas.microsoft.com/office/powerpoint/2010/main" val="3752847568"/>
              </p:ext>
            </p:extLst>
          </p:nvPr>
        </p:nvGraphicFramePr>
        <p:xfrm>
          <a:off x="203200" y="3276436"/>
          <a:ext cx="3552054" cy="3364062"/>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25" name="图表 24"/>
          <p:cNvGraphicFramePr/>
          <p:nvPr>
            <p:extLst>
              <p:ext uri="{D42A27DB-BD31-4B8C-83A1-F6EECF244321}">
                <p14:modId xmlns:p14="http://schemas.microsoft.com/office/powerpoint/2010/main" val="2648195804"/>
              </p:ext>
            </p:extLst>
          </p:nvPr>
        </p:nvGraphicFramePr>
        <p:xfrm>
          <a:off x="4286928" y="3178782"/>
          <a:ext cx="3729608" cy="3470594"/>
        </p:xfrm>
        <a:graphic>
          <a:graphicData uri="http://schemas.openxmlformats.org/drawingml/2006/chart">
            <c:chart xmlns:c="http://schemas.openxmlformats.org/drawingml/2006/chart" xmlns:r="http://schemas.openxmlformats.org/officeDocument/2006/relationships" r:id="rId6"/>
          </a:graphicData>
        </a:graphic>
      </p:graphicFrame>
    </p:spTree>
    <p:extLst>
      <p:ext uri="{BB962C8B-B14F-4D97-AF65-F5344CB8AC3E}">
        <p14:creationId xmlns:p14="http://schemas.microsoft.com/office/powerpoint/2010/main" val="64556417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图表 3"/>
          <p:cNvGraphicFramePr/>
          <p:nvPr>
            <p:extLst>
              <p:ext uri="{D42A27DB-BD31-4B8C-83A1-F6EECF244321}">
                <p14:modId xmlns:p14="http://schemas.microsoft.com/office/powerpoint/2010/main" val="1287141175"/>
              </p:ext>
            </p:extLst>
          </p:nvPr>
        </p:nvGraphicFramePr>
        <p:xfrm>
          <a:off x="4012706" y="213639"/>
          <a:ext cx="3915053" cy="2733747"/>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5" name="图表 4"/>
          <p:cNvGraphicFramePr/>
          <p:nvPr>
            <p:extLst>
              <p:ext uri="{D42A27DB-BD31-4B8C-83A1-F6EECF244321}">
                <p14:modId xmlns:p14="http://schemas.microsoft.com/office/powerpoint/2010/main" val="1319220914"/>
              </p:ext>
            </p:extLst>
          </p:nvPr>
        </p:nvGraphicFramePr>
        <p:xfrm>
          <a:off x="8068815" y="257452"/>
          <a:ext cx="3809507" cy="2787587"/>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6" name="图表 5"/>
          <p:cNvGraphicFramePr/>
          <p:nvPr>
            <p:extLst>
              <p:ext uri="{D42A27DB-BD31-4B8C-83A1-F6EECF244321}">
                <p14:modId xmlns:p14="http://schemas.microsoft.com/office/powerpoint/2010/main" val="4001359278"/>
              </p:ext>
            </p:extLst>
          </p:nvPr>
        </p:nvGraphicFramePr>
        <p:xfrm>
          <a:off x="8078681" y="3577700"/>
          <a:ext cx="3551067" cy="3089429"/>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7" name="图表 6"/>
          <p:cNvGraphicFramePr/>
          <p:nvPr>
            <p:extLst>
              <p:ext uri="{D42A27DB-BD31-4B8C-83A1-F6EECF244321}">
                <p14:modId xmlns:p14="http://schemas.microsoft.com/office/powerpoint/2010/main" val="3113315217"/>
              </p:ext>
            </p:extLst>
          </p:nvPr>
        </p:nvGraphicFramePr>
        <p:xfrm>
          <a:off x="229833" y="3355759"/>
          <a:ext cx="3392256" cy="3249227"/>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17" name="图表 16"/>
          <p:cNvGraphicFramePr/>
          <p:nvPr>
            <p:extLst>
              <p:ext uri="{D42A27DB-BD31-4B8C-83A1-F6EECF244321}">
                <p14:modId xmlns:p14="http://schemas.microsoft.com/office/powerpoint/2010/main" val="3738654238"/>
              </p:ext>
            </p:extLst>
          </p:nvPr>
        </p:nvGraphicFramePr>
        <p:xfrm>
          <a:off x="4011721" y="3329701"/>
          <a:ext cx="3942672" cy="3222019"/>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22" name="图表 21"/>
          <p:cNvGraphicFramePr/>
          <p:nvPr>
            <p:extLst>
              <p:ext uri="{D42A27DB-BD31-4B8C-83A1-F6EECF244321}">
                <p14:modId xmlns:p14="http://schemas.microsoft.com/office/powerpoint/2010/main" val="232372074"/>
              </p:ext>
            </p:extLst>
          </p:nvPr>
        </p:nvGraphicFramePr>
        <p:xfrm>
          <a:off x="-143029" y="275783"/>
          <a:ext cx="3907161" cy="2884667"/>
        </p:xfrm>
        <a:graphic>
          <a:graphicData uri="http://schemas.openxmlformats.org/drawingml/2006/chart">
            <c:chart xmlns:c="http://schemas.openxmlformats.org/drawingml/2006/chart" xmlns:r="http://schemas.openxmlformats.org/officeDocument/2006/relationships" r:id="rId7"/>
          </a:graphicData>
        </a:graphic>
      </p:graphicFrame>
    </p:spTree>
    <p:extLst>
      <p:ext uri="{BB962C8B-B14F-4D97-AF65-F5344CB8AC3E}">
        <p14:creationId xmlns:p14="http://schemas.microsoft.com/office/powerpoint/2010/main" val="3613892679"/>
      </p:ext>
    </p:extLst>
  </p:cSld>
  <p:clrMapOvr>
    <a:masterClrMapping/>
  </p:clrMapOvr>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1148</TotalTime>
  <Words>457</Words>
  <Application>Microsoft Office PowerPoint</Application>
  <PresentationFormat>宽屏</PresentationFormat>
  <Paragraphs>66</Paragraphs>
  <Slides>13</Slides>
  <Notes>1</Notes>
  <HiddenSlides>0</HiddenSlides>
  <MMClips>1</MMClips>
  <ScaleCrop>false</ScaleCrop>
  <HeadingPairs>
    <vt:vector size="6" baseType="variant">
      <vt:variant>
        <vt:lpstr>已用的字体</vt:lpstr>
      </vt:variant>
      <vt:variant>
        <vt:i4>7</vt:i4>
      </vt:variant>
      <vt:variant>
        <vt:lpstr>主题</vt:lpstr>
      </vt:variant>
      <vt:variant>
        <vt:i4>1</vt:i4>
      </vt:variant>
      <vt:variant>
        <vt:lpstr>幻灯片标题</vt:lpstr>
      </vt:variant>
      <vt:variant>
        <vt:i4>13</vt:i4>
      </vt:variant>
    </vt:vector>
  </HeadingPairs>
  <TitlesOfParts>
    <vt:vector size="21" baseType="lpstr">
      <vt:lpstr>黑体</vt:lpstr>
      <vt:lpstr>楷体</vt:lpstr>
      <vt:lpstr>宋体</vt:lpstr>
      <vt:lpstr>微软雅黑</vt:lpstr>
      <vt:lpstr>Arial</vt:lpstr>
      <vt:lpstr>Calibri</vt:lpstr>
      <vt:lpstr>Calibri Light</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ZXC</dc:creator>
  <cp:lastModifiedBy>ZXC</cp:lastModifiedBy>
  <cp:revision>32</cp:revision>
  <dcterms:created xsi:type="dcterms:W3CDTF">2023-11-25T04:50:49Z</dcterms:created>
  <dcterms:modified xsi:type="dcterms:W3CDTF">2023-11-27T13:23:30Z</dcterms:modified>
</cp:coreProperties>
</file>

<file path=docProps/thumbnail.jpeg>
</file>